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ore Bandi Face" pitchFamily="18" charset="-127"/>
      <p:regular r:id="rId26"/>
    </p:embeddedFont>
    <p:embeddedFont>
      <p:font typeface="Agrandir" pitchFamily="2" charset="77"/>
      <p:regular r:id="rId27"/>
    </p:embeddedFont>
    <p:embeddedFont>
      <p:font typeface="Agrandir Bold" pitchFamily="2" charset="77"/>
      <p:regular r:id="rId28"/>
      <p:bold r:id="rId29"/>
    </p:embeddedFont>
    <p:embeddedFont>
      <p:font typeface="Atma Bold" pitchFamily="2" charset="77"/>
      <p:regular r:id="rId30"/>
      <p:bold r:id="rId31"/>
    </p:embeddedFont>
    <p:embeddedFont>
      <p:font typeface="Atma Semi-Bold" pitchFamily="2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32" autoAdjust="0"/>
  </p:normalViewPr>
  <p:slideViewPr>
    <p:cSldViewPr>
      <p:cViewPr varScale="1">
        <p:scale>
          <a:sx n="74" d="100"/>
          <a:sy n="74" d="100"/>
        </p:scale>
        <p:origin x="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9.sv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1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3.svg"/><Relationship Id="rId5" Type="http://schemas.openxmlformats.org/officeDocument/2006/relationships/image" Target="../media/image15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6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2.png"/><Relationship Id="rId5" Type="http://schemas.openxmlformats.org/officeDocument/2006/relationships/image" Target="../media/image40.svg"/><Relationship Id="rId10" Type="http://schemas.openxmlformats.org/officeDocument/2006/relationships/image" Target="../media/image61.sv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6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7.png"/><Relationship Id="rId5" Type="http://schemas.openxmlformats.org/officeDocument/2006/relationships/image" Target="../media/image15.svg"/><Relationship Id="rId10" Type="http://schemas.openxmlformats.org/officeDocument/2006/relationships/image" Target="../media/image66.svg"/><Relationship Id="rId4" Type="http://schemas.openxmlformats.org/officeDocument/2006/relationships/image" Target="../media/image14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2863" y="440853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1" y="0"/>
                </a:lnTo>
                <a:lnTo>
                  <a:pt x="9336661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22237" y="229223"/>
            <a:ext cx="6126100" cy="10810764"/>
          </a:xfrm>
          <a:custGeom>
            <a:avLst/>
            <a:gdLst/>
            <a:ahLst/>
            <a:cxnLst/>
            <a:rect l="l" t="t" r="r" b="b"/>
            <a:pathLst>
              <a:path w="6126100" h="10810764">
                <a:moveTo>
                  <a:pt x="0" y="0"/>
                </a:moveTo>
                <a:lnTo>
                  <a:pt x="6126100" y="0"/>
                </a:lnTo>
                <a:lnTo>
                  <a:pt x="6126100" y="10810765"/>
                </a:lnTo>
                <a:lnTo>
                  <a:pt x="0" y="10810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42863" y="3288433"/>
            <a:ext cx="11009297" cy="8082659"/>
          </a:xfrm>
          <a:custGeom>
            <a:avLst/>
            <a:gdLst/>
            <a:ahLst/>
            <a:cxnLst/>
            <a:rect l="l" t="t" r="r" b="b"/>
            <a:pathLst>
              <a:path w="11009297" h="8082659">
                <a:moveTo>
                  <a:pt x="0" y="0"/>
                </a:moveTo>
                <a:lnTo>
                  <a:pt x="11009297" y="0"/>
                </a:lnTo>
                <a:lnTo>
                  <a:pt x="11009297" y="8082659"/>
                </a:lnTo>
                <a:lnTo>
                  <a:pt x="0" y="8082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374013" y="-118892"/>
            <a:ext cx="14913987" cy="11489984"/>
          </a:xfrm>
          <a:custGeom>
            <a:avLst/>
            <a:gdLst/>
            <a:ahLst/>
            <a:cxnLst/>
            <a:rect l="l" t="t" r="r" b="b"/>
            <a:pathLst>
              <a:path w="14913987" h="11489984">
                <a:moveTo>
                  <a:pt x="0" y="0"/>
                </a:moveTo>
                <a:lnTo>
                  <a:pt x="14913987" y="0"/>
                </a:lnTo>
                <a:lnTo>
                  <a:pt x="14913987" y="11489984"/>
                </a:lnTo>
                <a:lnTo>
                  <a:pt x="0" y="1148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73414" y="1408392"/>
            <a:ext cx="3385886" cy="2080098"/>
          </a:xfrm>
          <a:custGeom>
            <a:avLst/>
            <a:gdLst/>
            <a:ahLst/>
            <a:cxnLst/>
            <a:rect l="l" t="t" r="r" b="b"/>
            <a:pathLst>
              <a:path w="3385886" h="2080098">
                <a:moveTo>
                  <a:pt x="0" y="0"/>
                </a:moveTo>
                <a:lnTo>
                  <a:pt x="3385886" y="0"/>
                </a:lnTo>
                <a:lnTo>
                  <a:pt x="3385886" y="2080097"/>
                </a:lnTo>
                <a:lnTo>
                  <a:pt x="0" y="2080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85944" y="-826367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161480" y="2983633"/>
            <a:ext cx="5811150" cy="276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79"/>
              </a:lnSpc>
            </a:pPr>
            <a:r>
              <a:rPr lang="en-US" sz="16199" b="1">
                <a:solidFill>
                  <a:srgbClr val="72BF52"/>
                </a:solidFill>
                <a:latin typeface="Atma Bold"/>
                <a:ea typeface="Atma Bold"/>
                <a:cs typeface="Atma Bold"/>
                <a:sym typeface="Atma Bold"/>
              </a:rPr>
              <a:t>LGMD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85287" y="5818140"/>
            <a:ext cx="12163535" cy="114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4"/>
              </a:lnSpc>
            </a:pPr>
            <a:r>
              <a:rPr lang="en-US" sz="6560">
                <a:solidFill>
                  <a:srgbClr val="14864F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Limb Girdle Muscular Dystrophy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71406" y="3911146"/>
            <a:ext cx="9179663" cy="5347154"/>
          </a:xfrm>
          <a:custGeom>
            <a:avLst/>
            <a:gdLst/>
            <a:ahLst/>
            <a:cxnLst/>
            <a:rect l="l" t="t" r="r" b="b"/>
            <a:pathLst>
              <a:path w="9179663" h="5347154">
                <a:moveTo>
                  <a:pt x="0" y="0"/>
                </a:moveTo>
                <a:lnTo>
                  <a:pt x="9179663" y="0"/>
                </a:lnTo>
                <a:lnTo>
                  <a:pt x="9179663" y="5347154"/>
                </a:lnTo>
                <a:lnTo>
                  <a:pt x="0" y="5347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6" name="Freeform 6"/>
          <p:cNvSpPr/>
          <p:nvPr/>
        </p:nvSpPr>
        <p:spPr>
          <a:xfrm>
            <a:off x="5590790" y="4542238"/>
            <a:ext cx="4540896" cy="4018693"/>
          </a:xfrm>
          <a:custGeom>
            <a:avLst/>
            <a:gdLst/>
            <a:ahLst/>
            <a:cxnLst/>
            <a:rect l="l" t="t" r="r" b="b"/>
            <a:pathLst>
              <a:path w="4540896" h="4018693">
                <a:moveTo>
                  <a:pt x="0" y="0"/>
                </a:moveTo>
                <a:lnTo>
                  <a:pt x="4540896" y="0"/>
                </a:lnTo>
                <a:lnTo>
                  <a:pt x="4540896" y="4018693"/>
                </a:lnTo>
                <a:lnTo>
                  <a:pt x="0" y="401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64171" y="4103588"/>
            <a:ext cx="3806478" cy="5567061"/>
          </a:xfrm>
          <a:custGeom>
            <a:avLst/>
            <a:gdLst/>
            <a:ahLst/>
            <a:cxnLst/>
            <a:rect l="l" t="t" r="r" b="b"/>
            <a:pathLst>
              <a:path w="3806478" h="5567061">
                <a:moveTo>
                  <a:pt x="0" y="0"/>
                </a:moveTo>
                <a:lnTo>
                  <a:pt x="3806478" y="0"/>
                </a:lnTo>
                <a:lnTo>
                  <a:pt x="3806478" y="5567061"/>
                </a:lnTo>
                <a:lnTo>
                  <a:pt x="0" y="5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6" name="Freeform 6"/>
          <p:cNvSpPr/>
          <p:nvPr/>
        </p:nvSpPr>
        <p:spPr>
          <a:xfrm>
            <a:off x="5590790" y="4542238"/>
            <a:ext cx="4540896" cy="4018693"/>
          </a:xfrm>
          <a:custGeom>
            <a:avLst/>
            <a:gdLst/>
            <a:ahLst/>
            <a:cxnLst/>
            <a:rect l="l" t="t" r="r" b="b"/>
            <a:pathLst>
              <a:path w="4540896" h="4018693">
                <a:moveTo>
                  <a:pt x="0" y="0"/>
                </a:moveTo>
                <a:lnTo>
                  <a:pt x="4540896" y="0"/>
                </a:lnTo>
                <a:lnTo>
                  <a:pt x="4540896" y="4018693"/>
                </a:lnTo>
                <a:lnTo>
                  <a:pt x="0" y="401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14065" y="3534478"/>
            <a:ext cx="9316049" cy="6090414"/>
          </a:xfrm>
          <a:custGeom>
            <a:avLst/>
            <a:gdLst/>
            <a:ahLst/>
            <a:cxnLst/>
            <a:rect l="l" t="t" r="r" b="b"/>
            <a:pathLst>
              <a:path w="9316049" h="6090414">
                <a:moveTo>
                  <a:pt x="0" y="0"/>
                </a:moveTo>
                <a:lnTo>
                  <a:pt x="9316048" y="0"/>
                </a:lnTo>
                <a:lnTo>
                  <a:pt x="9316048" y="6090414"/>
                </a:lnTo>
                <a:lnTo>
                  <a:pt x="0" y="609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38" r="-638" b="-55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6" name="Freeform 6"/>
          <p:cNvSpPr/>
          <p:nvPr/>
        </p:nvSpPr>
        <p:spPr>
          <a:xfrm>
            <a:off x="5590790" y="4542238"/>
            <a:ext cx="4540896" cy="4018693"/>
          </a:xfrm>
          <a:custGeom>
            <a:avLst/>
            <a:gdLst/>
            <a:ahLst/>
            <a:cxnLst/>
            <a:rect l="l" t="t" r="r" b="b"/>
            <a:pathLst>
              <a:path w="4540896" h="4018693">
                <a:moveTo>
                  <a:pt x="0" y="0"/>
                </a:moveTo>
                <a:lnTo>
                  <a:pt x="4540896" y="0"/>
                </a:lnTo>
                <a:lnTo>
                  <a:pt x="4540896" y="4018693"/>
                </a:lnTo>
                <a:lnTo>
                  <a:pt x="0" y="401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1634">
            <a:off x="363542" y="7852345"/>
            <a:ext cx="1519018" cy="1524735"/>
          </a:xfrm>
          <a:custGeom>
            <a:avLst/>
            <a:gdLst/>
            <a:ahLst/>
            <a:cxnLst/>
            <a:rect l="l" t="t" r="r" b="b"/>
            <a:pathLst>
              <a:path w="1519018" h="1524735">
                <a:moveTo>
                  <a:pt x="0" y="0"/>
                </a:moveTo>
                <a:lnTo>
                  <a:pt x="1519018" y="0"/>
                </a:lnTo>
                <a:lnTo>
                  <a:pt x="1519018" y="1524735"/>
                </a:lnTo>
                <a:lnTo>
                  <a:pt x="0" y="1524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OUR MUSCLES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376" y="4032067"/>
            <a:ext cx="14179723" cy="534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Wow, our muscles are a very important part of our body! 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Our muscles are working both while we are awake and sleeping. </a:t>
            </a:r>
          </a:p>
          <a:p>
            <a:pPr algn="ctr">
              <a:lnSpc>
                <a:spcPts val="280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Even breathing and blinking use muscles!</a:t>
            </a:r>
          </a:p>
          <a:p>
            <a:pPr algn="ctr">
              <a:lnSpc>
                <a:spcPts val="280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movements use large skeletal muscles while cardiac muscles keep our hearts beating! </a:t>
            </a:r>
          </a:p>
          <a:p>
            <a:pPr algn="ctr">
              <a:lnSpc>
                <a:spcPts val="504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04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597" y="294467"/>
            <a:ext cx="9176914" cy="6737385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78521" y="4025296"/>
            <a:ext cx="7353114" cy="6706653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8519" y="620073"/>
            <a:ext cx="19316936" cy="9014570"/>
          </a:xfrm>
          <a:custGeom>
            <a:avLst/>
            <a:gdLst/>
            <a:ahLst/>
            <a:cxnLst/>
            <a:rect l="l" t="t" r="r" b="b"/>
            <a:pathLst>
              <a:path w="19316936" h="9014570">
                <a:moveTo>
                  <a:pt x="0" y="0"/>
                </a:moveTo>
                <a:lnTo>
                  <a:pt x="19316936" y="0"/>
                </a:lnTo>
                <a:lnTo>
                  <a:pt x="19316936" y="9014571"/>
                </a:lnTo>
                <a:lnTo>
                  <a:pt x="0" y="9014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67110" y="8215868"/>
            <a:ext cx="10203829" cy="2516081"/>
          </a:xfrm>
          <a:custGeom>
            <a:avLst/>
            <a:gdLst/>
            <a:ahLst/>
            <a:cxnLst/>
            <a:rect l="l" t="t" r="r" b="b"/>
            <a:pathLst>
              <a:path w="10203829" h="2516081">
                <a:moveTo>
                  <a:pt x="0" y="0"/>
                </a:moveTo>
                <a:lnTo>
                  <a:pt x="10203829" y="0"/>
                </a:lnTo>
                <a:lnTo>
                  <a:pt x="10203829" y="2516080"/>
                </a:lnTo>
                <a:lnTo>
                  <a:pt x="0" y="251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64179" y="2800613"/>
            <a:ext cx="15243150" cy="609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There are over 30 types of</a:t>
            </a:r>
            <a:r>
              <a:rPr lang="en-US" sz="3500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 Limb-Girdle Muscular Dystrophy</a:t>
            </a: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It happens because a special “muscle helper protein” is missing or doesn’t work the way it should.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Without this helper, muscles can’t repair and grow strong like they’re supposed to.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Over time, this can make walking, running, climbing, or lifting things harder.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Freeform 7"/>
          <p:cNvSpPr/>
          <p:nvPr/>
        </p:nvSpPr>
        <p:spPr>
          <a:xfrm rot="-5226862">
            <a:off x="15616073" y="1484658"/>
            <a:ext cx="2619106" cy="2596189"/>
          </a:xfrm>
          <a:custGeom>
            <a:avLst/>
            <a:gdLst/>
            <a:ahLst/>
            <a:cxnLst/>
            <a:rect l="l" t="t" r="r" b="b"/>
            <a:pathLst>
              <a:path w="2619106" h="2596189">
                <a:moveTo>
                  <a:pt x="0" y="0"/>
                </a:moveTo>
                <a:lnTo>
                  <a:pt x="2619106" y="0"/>
                </a:lnTo>
                <a:lnTo>
                  <a:pt x="2619106" y="2596189"/>
                </a:lnTo>
                <a:lnTo>
                  <a:pt x="0" y="2596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761476" y="1424631"/>
            <a:ext cx="3676557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9"/>
              </a:lnSpc>
            </a:pPr>
            <a:r>
              <a:rPr lang="en-US" sz="7692" b="1">
                <a:solidFill>
                  <a:srgbClr val="72BF52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LGMD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376" y="3836744"/>
            <a:ext cx="14179723" cy="472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Think of Muscles like a LEGO Tower</a:t>
            </a:r>
          </a:p>
          <a:p>
            <a:pPr algn="ctr">
              <a:lnSpc>
                <a:spcPts val="2800"/>
              </a:lnSpc>
            </a:pPr>
            <a:endParaRPr lang="en-US" sz="3699" b="1">
              <a:solidFill>
                <a:srgbClr val="14864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Most people’s muscles are like towers that can be taken apart and rebuilt stronger.</a:t>
            </a:r>
          </a:p>
          <a:p>
            <a:pPr algn="l">
              <a:lnSpc>
                <a:spcPts val="280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With LGMD, the “LEGO pieces” don’t always fit back together the same way, so the tower becomes a little weaker.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544238" y="2720217"/>
            <a:ext cx="3065150" cy="2019168"/>
          </a:xfrm>
          <a:custGeom>
            <a:avLst/>
            <a:gdLst/>
            <a:ahLst/>
            <a:cxnLst/>
            <a:rect l="l" t="t" r="r" b="b"/>
            <a:pathLst>
              <a:path w="3065150" h="2019168">
                <a:moveTo>
                  <a:pt x="0" y="0"/>
                </a:moveTo>
                <a:lnTo>
                  <a:pt x="3065150" y="0"/>
                </a:lnTo>
                <a:lnTo>
                  <a:pt x="3065150" y="2019168"/>
                </a:lnTo>
                <a:lnTo>
                  <a:pt x="0" y="201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LGMD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597" y="294467"/>
            <a:ext cx="9176914" cy="6737385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78521" y="4025296"/>
            <a:ext cx="7353114" cy="6706653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8519" y="620073"/>
            <a:ext cx="19316936" cy="9014570"/>
          </a:xfrm>
          <a:custGeom>
            <a:avLst/>
            <a:gdLst/>
            <a:ahLst/>
            <a:cxnLst/>
            <a:rect l="l" t="t" r="r" b="b"/>
            <a:pathLst>
              <a:path w="19316936" h="9014570">
                <a:moveTo>
                  <a:pt x="0" y="0"/>
                </a:moveTo>
                <a:lnTo>
                  <a:pt x="19316936" y="0"/>
                </a:lnTo>
                <a:lnTo>
                  <a:pt x="19316936" y="9014571"/>
                </a:lnTo>
                <a:lnTo>
                  <a:pt x="0" y="9014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67110" y="8215868"/>
            <a:ext cx="10203829" cy="2516081"/>
          </a:xfrm>
          <a:custGeom>
            <a:avLst/>
            <a:gdLst/>
            <a:ahLst/>
            <a:cxnLst/>
            <a:rect l="l" t="t" r="r" b="b"/>
            <a:pathLst>
              <a:path w="10203829" h="2516081">
                <a:moveTo>
                  <a:pt x="0" y="0"/>
                </a:moveTo>
                <a:lnTo>
                  <a:pt x="10203829" y="0"/>
                </a:lnTo>
                <a:lnTo>
                  <a:pt x="10203829" y="2516080"/>
                </a:lnTo>
                <a:lnTo>
                  <a:pt x="0" y="251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61711" y="3303705"/>
            <a:ext cx="13897589" cy="423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Everyone has things they are really good at.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Everyone has things that might be a little harder for them.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That’s what makes us special and unique!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✨ </a:t>
            </a:r>
            <a:r>
              <a:rPr lang="en-US" sz="3500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Fun fact:</a:t>
            </a: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 Even your fingerprint is one-of-a-kind—just like YOU.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65251" y="2025389"/>
            <a:ext cx="1829650" cy="2528013"/>
          </a:xfrm>
          <a:custGeom>
            <a:avLst/>
            <a:gdLst/>
            <a:ahLst/>
            <a:cxnLst/>
            <a:rect l="l" t="t" r="r" b="b"/>
            <a:pathLst>
              <a:path w="1829650" h="2528013">
                <a:moveTo>
                  <a:pt x="0" y="0"/>
                </a:moveTo>
                <a:lnTo>
                  <a:pt x="1829650" y="0"/>
                </a:lnTo>
                <a:lnTo>
                  <a:pt x="1829650" y="2528013"/>
                </a:lnTo>
                <a:lnTo>
                  <a:pt x="0" y="25280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52488" y="1436809"/>
            <a:ext cx="9015396" cy="1361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9"/>
              </a:lnSpc>
            </a:pPr>
            <a:r>
              <a:rPr lang="en-US" sz="7892" b="1">
                <a:solidFill>
                  <a:srgbClr val="72BF52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WE ARE ALL UNIQUE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376" y="3776747"/>
            <a:ext cx="14179723" cy="743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Skeletal muscles</a:t>
            </a: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 are the ones attached to our bones. </a:t>
            </a:r>
          </a:p>
          <a:p>
            <a:pPr algn="l">
              <a:lnSpc>
                <a:spcPts val="35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They help us move, whether we’re running, jumping, or 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even smiling.</a:t>
            </a:r>
          </a:p>
          <a:p>
            <a:pPr algn="l">
              <a:lnSpc>
                <a:spcPts val="35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We control them, they don’t move on their own.</a:t>
            </a:r>
          </a:p>
          <a:p>
            <a:pPr algn="l">
              <a:lnSpc>
                <a:spcPts val="35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Fun Fact- There are over </a:t>
            </a:r>
            <a:r>
              <a:rPr lang="en-US" sz="3700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600</a:t>
            </a: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 muscles in your body!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112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74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95765" y="4250920"/>
            <a:ext cx="2618994" cy="3010338"/>
          </a:xfrm>
          <a:custGeom>
            <a:avLst/>
            <a:gdLst/>
            <a:ahLst/>
            <a:cxnLst/>
            <a:rect l="l" t="t" r="r" b="b"/>
            <a:pathLst>
              <a:path w="2618994" h="3010338">
                <a:moveTo>
                  <a:pt x="0" y="0"/>
                </a:moveTo>
                <a:lnTo>
                  <a:pt x="2618994" y="0"/>
                </a:lnTo>
                <a:lnTo>
                  <a:pt x="2618994" y="3010338"/>
                </a:lnTo>
                <a:lnTo>
                  <a:pt x="0" y="3010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OUR MUSCLES WORK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8889" y="7430174"/>
            <a:ext cx="2151836" cy="1966240"/>
          </a:xfrm>
          <a:custGeom>
            <a:avLst/>
            <a:gdLst/>
            <a:ahLst/>
            <a:cxnLst/>
            <a:rect l="l" t="t" r="r" b="b"/>
            <a:pathLst>
              <a:path w="2151836" h="1966240">
                <a:moveTo>
                  <a:pt x="0" y="0"/>
                </a:moveTo>
                <a:lnTo>
                  <a:pt x="2151836" y="0"/>
                </a:lnTo>
                <a:lnTo>
                  <a:pt x="2151836" y="1966240"/>
                </a:lnTo>
                <a:lnTo>
                  <a:pt x="0" y="1966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56534" y="7582092"/>
            <a:ext cx="1996503" cy="1814322"/>
          </a:xfrm>
          <a:custGeom>
            <a:avLst/>
            <a:gdLst/>
            <a:ahLst/>
            <a:cxnLst/>
            <a:rect l="l" t="t" r="r" b="b"/>
            <a:pathLst>
              <a:path w="1996503" h="1814322">
                <a:moveTo>
                  <a:pt x="0" y="0"/>
                </a:moveTo>
                <a:lnTo>
                  <a:pt x="1996503" y="0"/>
                </a:lnTo>
                <a:lnTo>
                  <a:pt x="1996503" y="1814322"/>
                </a:lnTo>
                <a:lnTo>
                  <a:pt x="0" y="1814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44594" y="7339014"/>
            <a:ext cx="1882521" cy="2057400"/>
          </a:xfrm>
          <a:custGeom>
            <a:avLst/>
            <a:gdLst/>
            <a:ahLst/>
            <a:cxnLst/>
            <a:rect l="l" t="t" r="r" b="b"/>
            <a:pathLst>
              <a:path w="1882521" h="2057400">
                <a:moveTo>
                  <a:pt x="0" y="0"/>
                </a:moveTo>
                <a:lnTo>
                  <a:pt x="1882521" y="0"/>
                </a:lnTo>
                <a:lnTo>
                  <a:pt x="18825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2440" y="7339014"/>
            <a:ext cx="2775582" cy="2057400"/>
          </a:xfrm>
          <a:custGeom>
            <a:avLst/>
            <a:gdLst/>
            <a:ahLst/>
            <a:cxnLst/>
            <a:rect l="l" t="t" r="r" b="b"/>
            <a:pathLst>
              <a:path w="2775582" h="2057400">
                <a:moveTo>
                  <a:pt x="0" y="0"/>
                </a:moveTo>
                <a:lnTo>
                  <a:pt x="2775582" y="0"/>
                </a:lnTo>
                <a:lnTo>
                  <a:pt x="277558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00895" y="7430174"/>
            <a:ext cx="2016656" cy="1966240"/>
          </a:xfrm>
          <a:custGeom>
            <a:avLst/>
            <a:gdLst/>
            <a:ahLst/>
            <a:cxnLst/>
            <a:rect l="l" t="t" r="r" b="b"/>
            <a:pathLst>
              <a:path w="2016656" h="1966240">
                <a:moveTo>
                  <a:pt x="0" y="0"/>
                </a:moveTo>
                <a:lnTo>
                  <a:pt x="2016656" y="0"/>
                </a:lnTo>
                <a:lnTo>
                  <a:pt x="2016656" y="1966240"/>
                </a:lnTo>
                <a:lnTo>
                  <a:pt x="0" y="19662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71376" y="4118878"/>
            <a:ext cx="14179723" cy="275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Turn to the person next to you and share:</a:t>
            </a:r>
          </a:p>
          <a:p>
            <a:pPr algn="ctr">
              <a:lnSpc>
                <a:spcPts val="280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2 things that you are really good at</a:t>
            </a:r>
          </a:p>
          <a:p>
            <a:pPr algn="l">
              <a:lnSpc>
                <a:spcPts val="2800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2 things that you are a bit harder for you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3540" y="2348318"/>
            <a:ext cx="9015396" cy="1361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9"/>
              </a:lnSpc>
            </a:pPr>
            <a:r>
              <a:rPr lang="en-US" sz="7892" b="1">
                <a:solidFill>
                  <a:srgbClr val="72BF52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WE ARE ALL UNIQUE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597" y="294467"/>
            <a:ext cx="9176914" cy="6737385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78521" y="4025296"/>
            <a:ext cx="7353114" cy="6706653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8519" y="620073"/>
            <a:ext cx="19316936" cy="9014570"/>
          </a:xfrm>
          <a:custGeom>
            <a:avLst/>
            <a:gdLst/>
            <a:ahLst/>
            <a:cxnLst/>
            <a:rect l="l" t="t" r="r" b="b"/>
            <a:pathLst>
              <a:path w="19316936" h="9014570">
                <a:moveTo>
                  <a:pt x="0" y="0"/>
                </a:moveTo>
                <a:lnTo>
                  <a:pt x="19316936" y="0"/>
                </a:lnTo>
                <a:lnTo>
                  <a:pt x="19316936" y="9014571"/>
                </a:lnTo>
                <a:lnTo>
                  <a:pt x="0" y="9014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67110" y="8215868"/>
            <a:ext cx="10203829" cy="2516081"/>
          </a:xfrm>
          <a:custGeom>
            <a:avLst/>
            <a:gdLst/>
            <a:ahLst/>
            <a:cxnLst/>
            <a:rect l="l" t="t" r="r" b="b"/>
            <a:pathLst>
              <a:path w="10203829" h="2516081">
                <a:moveTo>
                  <a:pt x="0" y="0"/>
                </a:moveTo>
                <a:lnTo>
                  <a:pt x="10203829" y="0"/>
                </a:lnTo>
                <a:lnTo>
                  <a:pt x="10203829" y="2516080"/>
                </a:lnTo>
                <a:lnTo>
                  <a:pt x="0" y="251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67322" y="2901719"/>
            <a:ext cx="14091978" cy="582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kids may use a wheelchair or walker to get around.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may need to take breaks when their muscles get tired.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might need a little extra help in class or on the playground.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may need more time to finish an activity.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✨ But no matter what—everyone wants to have fun, learn,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and make friends!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68629" y="1455800"/>
            <a:ext cx="14785527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 DIFFERENT WAYS SAME PLAY</a:t>
            </a:r>
          </a:p>
        </p:txBody>
      </p:sp>
      <p:sp>
        <p:nvSpPr>
          <p:cNvPr id="8" name="Freeform 8"/>
          <p:cNvSpPr/>
          <p:nvPr/>
        </p:nvSpPr>
        <p:spPr>
          <a:xfrm>
            <a:off x="16432609" y="2929471"/>
            <a:ext cx="1653383" cy="1467377"/>
          </a:xfrm>
          <a:custGeom>
            <a:avLst/>
            <a:gdLst/>
            <a:ahLst/>
            <a:cxnLst/>
            <a:rect l="l" t="t" r="r" b="b"/>
            <a:pathLst>
              <a:path w="1653383" h="1467377">
                <a:moveTo>
                  <a:pt x="0" y="0"/>
                </a:moveTo>
                <a:lnTo>
                  <a:pt x="1653382" y="0"/>
                </a:lnTo>
                <a:lnTo>
                  <a:pt x="1653382" y="1467377"/>
                </a:lnTo>
                <a:lnTo>
                  <a:pt x="0" y="14673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38633" y="5757215"/>
            <a:ext cx="1547358" cy="1274636"/>
          </a:xfrm>
          <a:custGeom>
            <a:avLst/>
            <a:gdLst/>
            <a:ahLst/>
            <a:cxnLst/>
            <a:rect l="l" t="t" r="r" b="b"/>
            <a:pathLst>
              <a:path w="1547358" h="1274636">
                <a:moveTo>
                  <a:pt x="0" y="0"/>
                </a:moveTo>
                <a:lnTo>
                  <a:pt x="1547358" y="0"/>
                </a:lnTo>
                <a:lnTo>
                  <a:pt x="1547358" y="1274637"/>
                </a:lnTo>
                <a:lnTo>
                  <a:pt x="0" y="1274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62023" y="3608030"/>
            <a:ext cx="14091978" cy="527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Be patient if a friend needs more time.</a:t>
            </a:r>
          </a:p>
          <a:p>
            <a:pPr algn="l">
              <a:lnSpc>
                <a:spcPts val="28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Offer to help, but remember, it’s okay if they say no.</a:t>
            </a:r>
          </a:p>
          <a:p>
            <a:pPr algn="l">
              <a:lnSpc>
                <a:spcPts val="28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Include everyone in games, even if they play in a different way.</a:t>
            </a:r>
          </a:p>
          <a:p>
            <a:pPr algn="l">
              <a:lnSpc>
                <a:spcPts val="28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Celebrate each other’s efforts and talents!</a:t>
            </a:r>
          </a:p>
          <a:p>
            <a:pPr algn="l">
              <a:lnSpc>
                <a:spcPts val="28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900"/>
              </a:lnSpc>
            </a:pPr>
            <a:endParaRPr lang="en-US" sz="36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69800" y="7476221"/>
            <a:ext cx="1217624" cy="2025154"/>
          </a:xfrm>
          <a:custGeom>
            <a:avLst/>
            <a:gdLst/>
            <a:ahLst/>
            <a:cxnLst/>
            <a:rect l="l" t="t" r="r" b="b"/>
            <a:pathLst>
              <a:path w="1217624" h="2025154">
                <a:moveTo>
                  <a:pt x="0" y="0"/>
                </a:moveTo>
                <a:lnTo>
                  <a:pt x="1217624" y="0"/>
                </a:lnTo>
                <a:lnTo>
                  <a:pt x="1217624" y="2025154"/>
                </a:lnTo>
                <a:lnTo>
                  <a:pt x="0" y="2025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16634" y="7200900"/>
            <a:ext cx="1308395" cy="2300475"/>
          </a:xfrm>
          <a:custGeom>
            <a:avLst/>
            <a:gdLst/>
            <a:ahLst/>
            <a:cxnLst/>
            <a:rect l="l" t="t" r="r" b="b"/>
            <a:pathLst>
              <a:path w="1308395" h="2300475">
                <a:moveTo>
                  <a:pt x="0" y="0"/>
                </a:moveTo>
                <a:lnTo>
                  <a:pt x="1308396" y="0"/>
                </a:lnTo>
                <a:lnTo>
                  <a:pt x="1308396" y="2300475"/>
                </a:lnTo>
                <a:lnTo>
                  <a:pt x="0" y="2300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22040" y="7344963"/>
            <a:ext cx="1243921" cy="2287670"/>
          </a:xfrm>
          <a:custGeom>
            <a:avLst/>
            <a:gdLst/>
            <a:ahLst/>
            <a:cxnLst/>
            <a:rect l="l" t="t" r="r" b="b"/>
            <a:pathLst>
              <a:path w="1243921" h="2287670">
                <a:moveTo>
                  <a:pt x="0" y="0"/>
                </a:moveTo>
                <a:lnTo>
                  <a:pt x="1243920" y="0"/>
                </a:lnTo>
                <a:lnTo>
                  <a:pt x="1243920" y="2287670"/>
                </a:lnTo>
                <a:lnTo>
                  <a:pt x="0" y="2287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68474" y="2215391"/>
            <a:ext cx="14785527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 HOW CAN WE BE SUPPORTIVE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597" y="294467"/>
            <a:ext cx="9176914" cy="6737385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78521" y="4025296"/>
            <a:ext cx="7353114" cy="6706653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8519" y="620073"/>
            <a:ext cx="19316936" cy="9014570"/>
          </a:xfrm>
          <a:custGeom>
            <a:avLst/>
            <a:gdLst/>
            <a:ahLst/>
            <a:cxnLst/>
            <a:rect l="l" t="t" r="r" b="b"/>
            <a:pathLst>
              <a:path w="19316936" h="9014570">
                <a:moveTo>
                  <a:pt x="0" y="0"/>
                </a:moveTo>
                <a:lnTo>
                  <a:pt x="19316936" y="0"/>
                </a:lnTo>
                <a:lnTo>
                  <a:pt x="19316936" y="9014571"/>
                </a:lnTo>
                <a:lnTo>
                  <a:pt x="0" y="9014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61133" y="5617661"/>
            <a:ext cx="12406895" cy="3549808"/>
          </a:xfrm>
          <a:custGeom>
            <a:avLst/>
            <a:gdLst/>
            <a:ahLst/>
            <a:cxnLst/>
            <a:rect l="l" t="t" r="r" b="b"/>
            <a:pathLst>
              <a:path w="12406895" h="3549808">
                <a:moveTo>
                  <a:pt x="0" y="0"/>
                </a:moveTo>
                <a:lnTo>
                  <a:pt x="12406895" y="0"/>
                </a:lnTo>
                <a:lnTo>
                  <a:pt x="12406895" y="3549807"/>
                </a:lnTo>
                <a:lnTo>
                  <a:pt x="0" y="3549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6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18592" y="2568309"/>
            <a:ext cx="14091978" cy="2559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endParaRPr/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When we choose kindness, patience, and friendship, we make our classroom and playground a place where everyone belongs.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68629" y="1455800"/>
            <a:ext cx="14785527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 WE ALL BELONG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96448" y="5143500"/>
            <a:ext cx="7329579" cy="4502881"/>
          </a:xfrm>
          <a:custGeom>
            <a:avLst/>
            <a:gdLst/>
            <a:ahLst/>
            <a:cxnLst/>
            <a:rect l="l" t="t" r="r" b="b"/>
            <a:pathLst>
              <a:path w="7329579" h="4502881">
                <a:moveTo>
                  <a:pt x="0" y="0"/>
                </a:moveTo>
                <a:lnTo>
                  <a:pt x="7329579" y="0"/>
                </a:lnTo>
                <a:lnTo>
                  <a:pt x="7329579" y="4502881"/>
                </a:lnTo>
                <a:lnTo>
                  <a:pt x="0" y="45028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36717" y="3133225"/>
            <a:ext cx="10163808" cy="539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endParaRPr/>
          </a:p>
          <a:p>
            <a:pPr algn="l">
              <a:lnSpc>
                <a:spcPts val="3779"/>
              </a:lnSpc>
            </a:pPr>
            <a:endParaRPr/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Lesson created by Cure LGMD2i Canada Foundation</a:t>
            </a:r>
          </a:p>
          <a:p>
            <a:pPr algn="l">
              <a:lnSpc>
                <a:spcPts val="1120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Graphics and design elements used under Canva Pro License.</a:t>
            </a:r>
          </a:p>
          <a:p>
            <a:pPr algn="l">
              <a:lnSpc>
                <a:spcPts val="1120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Some illustrations from Canva contributors via Canva Pro.</a:t>
            </a:r>
          </a:p>
          <a:p>
            <a:pPr algn="l">
              <a:lnSpc>
                <a:spcPts val="3639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939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939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040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040"/>
              </a:lnSpc>
            </a:pPr>
            <a:endParaRPr lang="en-US" sz="2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8474" y="2215391"/>
            <a:ext cx="14785527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Bold"/>
                <a:ea typeface="Atma Bold"/>
                <a:cs typeface="Atma Bold"/>
                <a:sym typeface="Atma Bold"/>
              </a:rPr>
              <a:t>CREDITS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51271" y="6223666"/>
            <a:ext cx="3348873" cy="3277709"/>
          </a:xfrm>
          <a:custGeom>
            <a:avLst/>
            <a:gdLst/>
            <a:ahLst/>
            <a:cxnLst/>
            <a:rect l="l" t="t" r="r" b="b"/>
            <a:pathLst>
              <a:path w="3348873" h="3277709">
                <a:moveTo>
                  <a:pt x="0" y="0"/>
                </a:moveTo>
                <a:lnTo>
                  <a:pt x="3348872" y="0"/>
                </a:lnTo>
                <a:lnTo>
                  <a:pt x="3348872" y="3277709"/>
                </a:lnTo>
                <a:lnTo>
                  <a:pt x="0" y="3277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844528"/>
            <a:ext cx="13736993" cy="601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Muscles need </a:t>
            </a:r>
            <a:r>
              <a:rPr lang="en-US" sz="3699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fuel </a:t>
            </a: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(energy) from the food we eat. </a:t>
            </a:r>
          </a:p>
          <a:p>
            <a:pPr algn="l">
              <a:lnSpc>
                <a:spcPts val="5179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Healthy foods</a:t>
            </a:r>
            <a:r>
              <a:rPr lang="en-US" sz="3699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 like fruits, vegetables, grains, and protein give muscles power. </a:t>
            </a:r>
          </a:p>
          <a:p>
            <a:pPr algn="l">
              <a:lnSpc>
                <a:spcPts val="5179"/>
              </a:lnSpc>
            </a:pPr>
            <a:endParaRPr lang="en-US" sz="3699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Muscles + Food = A SUPER TEAM!</a:t>
            </a:r>
          </a:p>
          <a:p>
            <a:pPr algn="l">
              <a:lnSpc>
                <a:spcPts val="5179"/>
              </a:lnSpc>
            </a:pPr>
            <a:endParaRPr lang="en-US" sz="3699" b="1">
              <a:solidFill>
                <a:srgbClr val="14864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4900"/>
              </a:lnSpc>
            </a:pPr>
            <a:endParaRPr lang="en-US" sz="3699" b="1">
              <a:solidFill>
                <a:srgbClr val="14864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5740"/>
              </a:lnSpc>
            </a:pPr>
            <a:endParaRPr lang="en-US" sz="3699" b="1">
              <a:solidFill>
                <a:srgbClr val="14864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376" y="3706528"/>
            <a:ext cx="14179723" cy="513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14864F"/>
                </a:solidFill>
                <a:latin typeface="Agrandir Bold"/>
                <a:ea typeface="Agrandir Bold"/>
                <a:cs typeface="Agrandir Bold"/>
                <a:sym typeface="Agrandir Bold"/>
              </a:rPr>
              <a:t>How do muscles repair themselves?</a:t>
            </a:r>
          </a:p>
          <a:p>
            <a:pPr algn="l">
              <a:lnSpc>
                <a:spcPts val="2800"/>
              </a:lnSpc>
            </a:pPr>
            <a:endParaRPr lang="en-US" sz="3700" b="1">
              <a:solidFill>
                <a:srgbClr val="14864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When we play or exercise, tiny “tears” happen in our muscles.</a:t>
            </a:r>
          </a:p>
          <a:p>
            <a:pPr algn="l">
              <a:lnSpc>
                <a:spcPts val="28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With rest, sleep, and healthy food, muscles fix themselves.</a:t>
            </a:r>
          </a:p>
          <a:p>
            <a:pPr algn="l">
              <a:lnSpc>
                <a:spcPts val="280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Repaired muscles grow stronger than before!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740"/>
              </a:lnSpc>
            </a:pPr>
            <a:endParaRPr lang="en-US" sz="37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79878" y="6783443"/>
            <a:ext cx="2639023" cy="2639023"/>
          </a:xfrm>
          <a:custGeom>
            <a:avLst/>
            <a:gdLst/>
            <a:ahLst/>
            <a:cxnLst/>
            <a:rect l="l" t="t" r="r" b="b"/>
            <a:pathLst>
              <a:path w="2639023" h="2639023">
                <a:moveTo>
                  <a:pt x="0" y="0"/>
                </a:moveTo>
                <a:lnTo>
                  <a:pt x="2639023" y="0"/>
                </a:lnTo>
                <a:lnTo>
                  <a:pt x="2639023" y="2639023"/>
                </a:lnTo>
                <a:lnTo>
                  <a:pt x="0" y="263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OUR MUSCLES WORK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69587" y="5949366"/>
            <a:ext cx="5273201" cy="3308934"/>
          </a:xfrm>
          <a:custGeom>
            <a:avLst/>
            <a:gdLst/>
            <a:ahLst/>
            <a:cxnLst/>
            <a:rect l="l" t="t" r="r" b="b"/>
            <a:pathLst>
              <a:path w="5273201" h="3308934">
                <a:moveTo>
                  <a:pt x="0" y="0"/>
                </a:moveTo>
                <a:lnTo>
                  <a:pt x="5273201" y="0"/>
                </a:lnTo>
                <a:lnTo>
                  <a:pt x="5273201" y="3308934"/>
                </a:lnTo>
                <a:lnTo>
                  <a:pt x="0" y="330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0967" y="4059075"/>
            <a:ext cx="12974294" cy="373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14864F"/>
                </a:solidFill>
                <a:latin typeface="Agrandir"/>
                <a:ea typeface="Agrandir"/>
                <a:cs typeface="Agrandir"/>
                <a:sym typeface="Agrandir"/>
              </a:rPr>
              <a:t>For each example put your thumbs up if you think you use your muscles to do the activity and thumbs down if you do not.</a:t>
            </a:r>
          </a:p>
          <a:p>
            <a:pPr algn="l">
              <a:lnSpc>
                <a:spcPts val="4900"/>
              </a:lnSpc>
            </a:pPr>
            <a:endParaRPr lang="en-US" sz="43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5740"/>
              </a:lnSpc>
            </a:pPr>
            <a:endParaRPr lang="en-US" sz="4300">
              <a:solidFill>
                <a:srgbClr val="14864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16674" y="3736358"/>
            <a:ext cx="11289126" cy="5630452"/>
          </a:xfrm>
          <a:custGeom>
            <a:avLst/>
            <a:gdLst/>
            <a:ahLst/>
            <a:cxnLst/>
            <a:rect l="l" t="t" r="r" b="b"/>
            <a:pathLst>
              <a:path w="11289126" h="5630452">
                <a:moveTo>
                  <a:pt x="0" y="0"/>
                </a:moveTo>
                <a:lnTo>
                  <a:pt x="11289127" y="0"/>
                </a:lnTo>
                <a:lnTo>
                  <a:pt x="11289127" y="5630452"/>
                </a:lnTo>
                <a:lnTo>
                  <a:pt x="0" y="5630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90790" y="4542238"/>
            <a:ext cx="4540896" cy="4018693"/>
          </a:xfrm>
          <a:custGeom>
            <a:avLst/>
            <a:gdLst/>
            <a:ahLst/>
            <a:cxnLst/>
            <a:rect l="l" t="t" r="r" b="b"/>
            <a:pathLst>
              <a:path w="4540896" h="4018693">
                <a:moveTo>
                  <a:pt x="0" y="0"/>
                </a:moveTo>
                <a:lnTo>
                  <a:pt x="4540896" y="0"/>
                </a:lnTo>
                <a:lnTo>
                  <a:pt x="4540896" y="4018693"/>
                </a:lnTo>
                <a:lnTo>
                  <a:pt x="0" y="401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03009" y="3863142"/>
            <a:ext cx="6316457" cy="5376884"/>
          </a:xfrm>
          <a:custGeom>
            <a:avLst/>
            <a:gdLst/>
            <a:ahLst/>
            <a:cxnLst/>
            <a:rect l="l" t="t" r="r" b="b"/>
            <a:pathLst>
              <a:path w="6316457" h="5376884">
                <a:moveTo>
                  <a:pt x="0" y="0"/>
                </a:moveTo>
                <a:lnTo>
                  <a:pt x="6316457" y="0"/>
                </a:lnTo>
                <a:lnTo>
                  <a:pt x="6316457" y="5376884"/>
                </a:lnTo>
                <a:lnTo>
                  <a:pt x="0" y="5376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2194" y="-649316"/>
            <a:ext cx="9336661" cy="7200900"/>
          </a:xfrm>
          <a:custGeom>
            <a:avLst/>
            <a:gdLst/>
            <a:ahLst/>
            <a:cxnLst/>
            <a:rect l="l" t="t" r="r" b="b"/>
            <a:pathLst>
              <a:path w="9336661" h="7200900">
                <a:moveTo>
                  <a:pt x="0" y="0"/>
                </a:moveTo>
                <a:lnTo>
                  <a:pt x="9336662" y="0"/>
                </a:lnTo>
                <a:lnTo>
                  <a:pt x="933666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4926">
            <a:off x="13583061" y="3154319"/>
            <a:ext cx="6505137" cy="8855546"/>
          </a:xfrm>
          <a:custGeom>
            <a:avLst/>
            <a:gdLst/>
            <a:ahLst/>
            <a:cxnLst/>
            <a:rect l="l" t="t" r="r" b="b"/>
            <a:pathLst>
              <a:path w="6505137" h="8855546">
                <a:moveTo>
                  <a:pt x="0" y="0"/>
                </a:moveTo>
                <a:lnTo>
                  <a:pt x="6505137" y="0"/>
                </a:lnTo>
                <a:lnTo>
                  <a:pt x="6505137" y="8855546"/>
                </a:lnTo>
                <a:lnTo>
                  <a:pt x="0" y="885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062" y="426482"/>
            <a:ext cx="16230600" cy="9434036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7214" y="2215391"/>
            <a:ext cx="13288048" cy="13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</a:pPr>
            <a:r>
              <a:rPr lang="en-US" sz="7692" b="1">
                <a:solidFill>
                  <a:srgbClr val="76C439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HOW WE USE OUR MUSCLES</a:t>
            </a:r>
          </a:p>
        </p:txBody>
      </p:sp>
      <p:sp>
        <p:nvSpPr>
          <p:cNvPr id="6" name="Freeform 6"/>
          <p:cNvSpPr/>
          <p:nvPr/>
        </p:nvSpPr>
        <p:spPr>
          <a:xfrm>
            <a:off x="5590790" y="4542238"/>
            <a:ext cx="4540896" cy="4018693"/>
          </a:xfrm>
          <a:custGeom>
            <a:avLst/>
            <a:gdLst/>
            <a:ahLst/>
            <a:cxnLst/>
            <a:rect l="l" t="t" r="r" b="b"/>
            <a:pathLst>
              <a:path w="4540896" h="4018693">
                <a:moveTo>
                  <a:pt x="0" y="0"/>
                </a:moveTo>
                <a:lnTo>
                  <a:pt x="4540896" y="0"/>
                </a:lnTo>
                <a:lnTo>
                  <a:pt x="4540896" y="4018693"/>
                </a:lnTo>
                <a:lnTo>
                  <a:pt x="0" y="401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636</Words>
  <Application>Microsoft Macintosh PowerPoint</Application>
  <PresentationFormat>Custom</PresentationFormat>
  <Paragraphs>110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Agrandir Bold</vt:lpstr>
      <vt:lpstr>Atma Semi-Bold</vt:lpstr>
      <vt:lpstr>Calibri</vt:lpstr>
      <vt:lpstr>Atma Bold</vt:lpstr>
      <vt:lpstr>Agrandir</vt:lpstr>
      <vt:lpstr>Arial</vt:lpstr>
      <vt:lpstr>Core Bandi Face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LGMD</dc:title>
  <cp:lastModifiedBy>Jennifer Zuchetto</cp:lastModifiedBy>
  <cp:revision>1</cp:revision>
  <dcterms:created xsi:type="dcterms:W3CDTF">2006-08-16T00:00:00Z</dcterms:created>
  <dcterms:modified xsi:type="dcterms:W3CDTF">2025-09-01T14:48:33Z</dcterms:modified>
  <dc:identifier>DAGxpDWtn0w</dc:identifier>
</cp:coreProperties>
</file>