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Atma Bold" charset="1" panose="00000000000000000000"/>
      <p:regular r:id="rId26"/>
    </p:embeddedFont>
    <p:embeddedFont>
      <p:font typeface="Core Bandi Face" charset="1" panose="01060506000000020004"/>
      <p:regular r:id="rId27"/>
    </p:embeddedFont>
    <p:embeddedFont>
      <p:font typeface="Agrandir Bold" charset="1" panose="00000800000000000000"/>
      <p:regular r:id="rId28"/>
    </p:embeddedFont>
    <p:embeddedFont>
      <p:font typeface="Agrandir" charset="1" panose="00000500000000000000"/>
      <p:regular r:id="rId29"/>
    </p:embeddedFont>
    <p:embeddedFont>
      <p:font typeface="Atma Semi-Bold" charset="1" panose="0000000000000000000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28.jpeg" Type="http://schemas.openxmlformats.org/officeDocument/2006/relationships/image"/><Relationship Id="rId9" Target="https://www.youtube.com/watch?v=j918PoWWaB0" TargetMode="External" Type="http://schemas.openxmlformats.org/officeDocument/2006/relationships/video"/></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31.png" Type="http://schemas.openxmlformats.org/officeDocument/2006/relationships/image"/><Relationship Id="rId9" Target="../media/image32.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33.png" Type="http://schemas.openxmlformats.org/officeDocument/2006/relationships/image"/><Relationship Id="rId9" Target="../media/image34.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37.png" Type="http://schemas.openxmlformats.org/officeDocument/2006/relationships/image"/><Relationship Id="rId9" Target="../media/image38.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39.png" Type="http://schemas.openxmlformats.org/officeDocument/2006/relationships/image"/><Relationship Id="rId9" Target="../media/image40.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41.png" Type="http://schemas.openxmlformats.org/officeDocument/2006/relationships/image"/><Relationship Id="rId9" Target="../media/image42.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svg" Type="http://schemas.openxmlformats.org/officeDocument/2006/relationships/image"/><Relationship Id="rId4" Target="../media/image45.png" Type="http://schemas.openxmlformats.org/officeDocument/2006/relationships/image"/><Relationship Id="rId5" Target="../media/image46.svg" Type="http://schemas.openxmlformats.org/officeDocument/2006/relationships/image"/><Relationship Id="rId6" Target="../media/image47.png" Type="http://schemas.openxmlformats.org/officeDocument/2006/relationships/image"/><Relationship Id="rId7" Target="../media/image48.svg" Type="http://schemas.openxmlformats.org/officeDocument/2006/relationships/image"/><Relationship Id="rId8" Target="../media/image4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2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23.png" Type="http://schemas.openxmlformats.org/officeDocument/2006/relationships/image"/><Relationship Id="rId9" Target="../media/image2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2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2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2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AE6B9"/>
        </a:solidFill>
      </p:bgPr>
    </p:bg>
    <p:spTree>
      <p:nvGrpSpPr>
        <p:cNvPr id="1" name=""/>
        <p:cNvGrpSpPr/>
        <p:nvPr/>
      </p:nvGrpSpPr>
      <p:grpSpPr>
        <a:xfrm>
          <a:off x="0" y="0"/>
          <a:ext cx="0" cy="0"/>
          <a:chOff x="0" y="0"/>
          <a:chExt cx="0" cy="0"/>
        </a:xfrm>
      </p:grpSpPr>
      <p:sp>
        <p:nvSpPr>
          <p:cNvPr name="Freeform 2" id="2"/>
          <p:cNvSpPr/>
          <p:nvPr/>
        </p:nvSpPr>
        <p:spPr>
          <a:xfrm flipH="false" flipV="false" rot="0">
            <a:off x="-742863" y="440853"/>
            <a:ext cx="9336661" cy="7200900"/>
          </a:xfrm>
          <a:custGeom>
            <a:avLst/>
            <a:gdLst/>
            <a:ahLst/>
            <a:cxnLst/>
            <a:rect r="r" b="b" t="t" l="l"/>
            <a:pathLst>
              <a:path h="7200900" w="9336661">
                <a:moveTo>
                  <a:pt x="0" y="0"/>
                </a:moveTo>
                <a:lnTo>
                  <a:pt x="9336661" y="0"/>
                </a:lnTo>
                <a:lnTo>
                  <a:pt x="9336661"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922237" y="229223"/>
            <a:ext cx="6126100" cy="10810764"/>
          </a:xfrm>
          <a:custGeom>
            <a:avLst/>
            <a:gdLst/>
            <a:ahLst/>
            <a:cxnLst/>
            <a:rect r="r" b="b" t="t" l="l"/>
            <a:pathLst>
              <a:path h="10810764" w="6126100">
                <a:moveTo>
                  <a:pt x="0" y="0"/>
                </a:moveTo>
                <a:lnTo>
                  <a:pt x="6126100" y="0"/>
                </a:lnTo>
                <a:lnTo>
                  <a:pt x="6126100" y="10810765"/>
                </a:lnTo>
                <a:lnTo>
                  <a:pt x="0" y="108107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42863" y="3288433"/>
            <a:ext cx="11009297" cy="8082659"/>
          </a:xfrm>
          <a:custGeom>
            <a:avLst/>
            <a:gdLst/>
            <a:ahLst/>
            <a:cxnLst/>
            <a:rect r="r" b="b" t="t" l="l"/>
            <a:pathLst>
              <a:path h="8082659" w="11009297">
                <a:moveTo>
                  <a:pt x="0" y="0"/>
                </a:moveTo>
                <a:lnTo>
                  <a:pt x="11009297" y="0"/>
                </a:lnTo>
                <a:lnTo>
                  <a:pt x="11009297" y="8082659"/>
                </a:lnTo>
                <a:lnTo>
                  <a:pt x="0" y="808265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3374013" y="-118892"/>
            <a:ext cx="14913987" cy="11489984"/>
          </a:xfrm>
          <a:custGeom>
            <a:avLst/>
            <a:gdLst/>
            <a:ahLst/>
            <a:cxnLst/>
            <a:rect r="r" b="b" t="t" l="l"/>
            <a:pathLst>
              <a:path h="11489984" w="14913987">
                <a:moveTo>
                  <a:pt x="0" y="0"/>
                </a:moveTo>
                <a:lnTo>
                  <a:pt x="14913987" y="0"/>
                </a:lnTo>
                <a:lnTo>
                  <a:pt x="14913987" y="11489984"/>
                </a:lnTo>
                <a:lnTo>
                  <a:pt x="0" y="1148998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3873414" y="1408392"/>
            <a:ext cx="3385886" cy="2080098"/>
          </a:xfrm>
          <a:custGeom>
            <a:avLst/>
            <a:gdLst/>
            <a:ahLst/>
            <a:cxnLst/>
            <a:rect r="r" b="b" t="t" l="l"/>
            <a:pathLst>
              <a:path h="2080098" w="3385886">
                <a:moveTo>
                  <a:pt x="0" y="0"/>
                </a:moveTo>
                <a:lnTo>
                  <a:pt x="3385886" y="0"/>
                </a:lnTo>
                <a:lnTo>
                  <a:pt x="3385886" y="2080097"/>
                </a:lnTo>
                <a:lnTo>
                  <a:pt x="0" y="2080097"/>
                </a:lnTo>
                <a:lnTo>
                  <a:pt x="0" y="0"/>
                </a:lnTo>
                <a:close/>
              </a:path>
            </a:pathLst>
          </a:custGeom>
          <a:blipFill>
            <a:blip r:embed="rId10"/>
            <a:stretch>
              <a:fillRect l="0" t="0" r="0" b="0"/>
            </a:stretch>
          </a:blipFill>
        </p:spPr>
      </p:sp>
      <p:sp>
        <p:nvSpPr>
          <p:cNvPr name="Freeform 7" id="7"/>
          <p:cNvSpPr/>
          <p:nvPr/>
        </p:nvSpPr>
        <p:spPr>
          <a:xfrm flipH="false" flipV="false" rot="0">
            <a:off x="3185944" y="-826367"/>
            <a:ext cx="4862393" cy="4114800"/>
          </a:xfrm>
          <a:custGeom>
            <a:avLst/>
            <a:gdLst/>
            <a:ahLst/>
            <a:cxnLst/>
            <a:rect r="r" b="b" t="t" l="l"/>
            <a:pathLst>
              <a:path h="4114800" w="4862393">
                <a:moveTo>
                  <a:pt x="0" y="0"/>
                </a:moveTo>
                <a:lnTo>
                  <a:pt x="4862393" y="0"/>
                </a:lnTo>
                <a:lnTo>
                  <a:pt x="4862393"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8" id="8"/>
          <p:cNvSpPr txBox="true"/>
          <p:nvPr/>
        </p:nvSpPr>
        <p:spPr>
          <a:xfrm rot="0">
            <a:off x="8161480" y="2983633"/>
            <a:ext cx="5811150" cy="2769881"/>
          </a:xfrm>
          <a:prstGeom prst="rect">
            <a:avLst/>
          </a:prstGeom>
        </p:spPr>
        <p:txBody>
          <a:bodyPr anchor="t" rtlCol="false" tIns="0" lIns="0" bIns="0" rIns="0">
            <a:spAutoFit/>
          </a:bodyPr>
          <a:lstStyle/>
          <a:p>
            <a:pPr algn="ctr">
              <a:lnSpc>
                <a:spcPts val="22679"/>
              </a:lnSpc>
            </a:pPr>
            <a:r>
              <a:rPr lang="en-US" b="true" sz="16199">
                <a:solidFill>
                  <a:srgbClr val="72BF52"/>
                </a:solidFill>
                <a:latin typeface="Atma Bold"/>
                <a:ea typeface="Atma Bold"/>
                <a:cs typeface="Atma Bold"/>
                <a:sym typeface="Atma Bold"/>
              </a:rPr>
              <a:t>LGMD</a:t>
            </a:r>
          </a:p>
        </p:txBody>
      </p:sp>
      <p:sp>
        <p:nvSpPr>
          <p:cNvPr name="TextBox 9" id="9"/>
          <p:cNvSpPr txBox="true"/>
          <p:nvPr/>
        </p:nvSpPr>
        <p:spPr>
          <a:xfrm rot="0">
            <a:off x="4985287" y="5601114"/>
            <a:ext cx="12163535" cy="3585591"/>
          </a:xfrm>
          <a:prstGeom prst="rect">
            <a:avLst/>
          </a:prstGeom>
        </p:spPr>
        <p:txBody>
          <a:bodyPr anchor="t" rtlCol="false" tIns="0" lIns="0" bIns="0" rIns="0">
            <a:spAutoFit/>
          </a:bodyPr>
          <a:lstStyle/>
          <a:p>
            <a:pPr algn="ctr">
              <a:lnSpc>
                <a:spcPts val="9184"/>
              </a:lnSpc>
            </a:pPr>
            <a:r>
              <a:rPr lang="en-US" sz="6560">
                <a:solidFill>
                  <a:srgbClr val="E272E2"/>
                </a:solidFill>
                <a:latin typeface="Core Bandi Face"/>
                <a:ea typeface="Core Bandi Face"/>
                <a:cs typeface="Core Bandi Face"/>
                <a:sym typeface="Core Bandi Face"/>
              </a:rPr>
              <a:t>Limb Girdle Muscular Dystrophy</a:t>
            </a:r>
          </a:p>
          <a:p>
            <a:pPr algn="ctr">
              <a:lnSpc>
                <a:spcPts val="8204"/>
              </a:lnSpc>
            </a:pPr>
            <a:r>
              <a:rPr lang="en-US" sz="5860">
                <a:solidFill>
                  <a:srgbClr val="208CDE"/>
                </a:solidFill>
                <a:latin typeface="Core Bandi Face"/>
                <a:ea typeface="Core Bandi Face"/>
                <a:cs typeface="Core Bandi Face"/>
                <a:sym typeface="Core Bandi Face"/>
              </a:rPr>
              <a:t>The Science of Muscles and Genes</a:t>
            </a:r>
          </a:p>
          <a:p>
            <a:pPr algn="ctr">
              <a:lnSpc>
                <a:spcPts val="2800"/>
              </a:lnSpc>
            </a:pPr>
          </a:p>
          <a:p>
            <a:pPr algn="ctr">
              <a:lnSpc>
                <a:spcPts val="8204"/>
              </a:lnSpc>
            </a:pPr>
            <a:r>
              <a:rPr lang="en-US" sz="5860">
                <a:solidFill>
                  <a:srgbClr val="208CDE"/>
                </a:solidFill>
                <a:latin typeface="Core Bandi Face"/>
                <a:ea typeface="Core Bandi Face"/>
                <a:cs typeface="Core Bandi Face"/>
                <a:sym typeface="Core Bandi Face"/>
              </a:rPr>
              <a:t> </a:t>
            </a:r>
            <a:r>
              <a:rPr lang="en-US" sz="5860">
                <a:solidFill>
                  <a:srgbClr val="268959"/>
                </a:solidFill>
                <a:latin typeface="Core Bandi Face"/>
                <a:ea typeface="Core Bandi Face"/>
                <a:cs typeface="Core Bandi Face"/>
                <a:sym typeface="Core Bandi Face"/>
              </a:rPr>
              <a:t>For Grades 4-6</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5EFF8"/>
        </a:solidFill>
      </p:bgPr>
    </p:bg>
    <p:spTree>
      <p:nvGrpSpPr>
        <p:cNvPr id="1" name=""/>
        <p:cNvGrpSpPr/>
        <p:nvPr/>
      </p:nvGrpSpPr>
      <p:grpSpPr>
        <a:xfrm>
          <a:off x="0" y="0"/>
          <a:ext cx="0" cy="0"/>
          <a:chOff x="0" y="0"/>
          <a:chExt cx="0" cy="0"/>
        </a:xfrm>
      </p:grpSpPr>
      <p:sp>
        <p:nvSpPr>
          <p:cNvPr name="Freeform 2" id="2"/>
          <p:cNvSpPr/>
          <p:nvPr/>
        </p:nvSpPr>
        <p:spPr>
          <a:xfrm flipH="false" flipV="false" rot="0">
            <a:off x="8632194" y="-649316"/>
            <a:ext cx="9336661" cy="7200900"/>
          </a:xfrm>
          <a:custGeom>
            <a:avLst/>
            <a:gdLst/>
            <a:ahLst/>
            <a:cxnLst/>
            <a:rect r="r" b="b" t="t" l="l"/>
            <a:pathLst>
              <a:path h="7200900" w="9336661">
                <a:moveTo>
                  <a:pt x="0" y="0"/>
                </a:moveTo>
                <a:lnTo>
                  <a:pt x="9336662" y="0"/>
                </a:lnTo>
                <a:lnTo>
                  <a:pt x="9336662"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24926">
            <a:off x="13583061" y="3154319"/>
            <a:ext cx="6505137" cy="8855546"/>
          </a:xfrm>
          <a:custGeom>
            <a:avLst/>
            <a:gdLst/>
            <a:ahLst/>
            <a:cxnLst/>
            <a:rect r="r" b="b" t="t" l="l"/>
            <a:pathLst>
              <a:path h="8855546" w="6505137">
                <a:moveTo>
                  <a:pt x="0" y="0"/>
                </a:moveTo>
                <a:lnTo>
                  <a:pt x="6505137" y="0"/>
                </a:lnTo>
                <a:lnTo>
                  <a:pt x="6505137" y="8855546"/>
                </a:lnTo>
                <a:lnTo>
                  <a:pt x="0" y="88555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54062" y="426482"/>
            <a:ext cx="16230600" cy="9434036"/>
          </a:xfrm>
          <a:custGeom>
            <a:avLst/>
            <a:gdLst/>
            <a:ahLst/>
            <a:cxnLst/>
            <a:rect r="r" b="b" t="t" l="l"/>
            <a:pathLst>
              <a:path h="9434036" w="16230600">
                <a:moveTo>
                  <a:pt x="0" y="0"/>
                </a:moveTo>
                <a:lnTo>
                  <a:pt x="16230600" y="0"/>
                </a:lnTo>
                <a:lnTo>
                  <a:pt x="16230600" y="9434036"/>
                </a:lnTo>
                <a:lnTo>
                  <a:pt x="0" y="94340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217214" y="2215391"/>
            <a:ext cx="13288048" cy="1319087"/>
          </a:xfrm>
          <a:prstGeom prst="rect">
            <a:avLst/>
          </a:prstGeom>
        </p:spPr>
        <p:txBody>
          <a:bodyPr anchor="t" rtlCol="false" tIns="0" lIns="0" bIns="0" rIns="0">
            <a:spAutoFit/>
          </a:bodyPr>
          <a:lstStyle/>
          <a:p>
            <a:pPr algn="ctr">
              <a:lnSpc>
                <a:spcPts val="10769"/>
              </a:lnSpc>
            </a:pPr>
            <a:r>
              <a:rPr lang="en-US" b="true" sz="7692">
                <a:solidFill>
                  <a:srgbClr val="76C439"/>
                </a:solidFill>
                <a:latin typeface="Atma Semi-Bold"/>
                <a:ea typeface="Atma Semi-Bold"/>
                <a:cs typeface="Atma Semi-Bold"/>
                <a:sym typeface="Atma Semi-Bold"/>
              </a:rPr>
              <a:t>HOW DO OUR BODIES MOVE?</a:t>
            </a:r>
          </a:p>
        </p:txBody>
      </p:sp>
      <p:pic>
        <p:nvPicPr>
          <p:cNvPr name="Picture 6" id="6"/>
          <p:cNvPicPr>
            <a:picLocks noChangeAspect="true"/>
          </p:cNvPicPr>
          <p:nvPr>
            <a:videoFile r:link="rId9"/>
          </p:nvPr>
        </p:nvPicPr>
        <p:blipFill>
          <a:blip r:embed="rId8"/>
          <a:stretch>
            <a:fillRect/>
          </a:stretch>
        </p:blipFill>
        <p:spPr>
          <a:xfrm rot="0">
            <a:off x="2354366" y="3456387"/>
            <a:ext cx="11013743" cy="6190394"/>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5EFF8"/>
        </a:solidFill>
      </p:bgPr>
    </p:bg>
    <p:spTree>
      <p:nvGrpSpPr>
        <p:cNvPr id="1" name=""/>
        <p:cNvGrpSpPr/>
        <p:nvPr/>
      </p:nvGrpSpPr>
      <p:grpSpPr>
        <a:xfrm>
          <a:off x="0" y="0"/>
          <a:ext cx="0" cy="0"/>
          <a:chOff x="0" y="0"/>
          <a:chExt cx="0" cy="0"/>
        </a:xfrm>
      </p:grpSpPr>
      <p:sp>
        <p:nvSpPr>
          <p:cNvPr name="Freeform 2" id="2"/>
          <p:cNvSpPr/>
          <p:nvPr/>
        </p:nvSpPr>
        <p:spPr>
          <a:xfrm flipH="false" flipV="false" rot="0">
            <a:off x="8632194" y="-649316"/>
            <a:ext cx="9336661" cy="7200900"/>
          </a:xfrm>
          <a:custGeom>
            <a:avLst/>
            <a:gdLst/>
            <a:ahLst/>
            <a:cxnLst/>
            <a:rect r="r" b="b" t="t" l="l"/>
            <a:pathLst>
              <a:path h="7200900" w="9336661">
                <a:moveTo>
                  <a:pt x="0" y="0"/>
                </a:moveTo>
                <a:lnTo>
                  <a:pt x="9336662" y="0"/>
                </a:lnTo>
                <a:lnTo>
                  <a:pt x="9336662"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24926">
            <a:off x="13583061" y="3154319"/>
            <a:ext cx="6505137" cy="8855546"/>
          </a:xfrm>
          <a:custGeom>
            <a:avLst/>
            <a:gdLst/>
            <a:ahLst/>
            <a:cxnLst/>
            <a:rect r="r" b="b" t="t" l="l"/>
            <a:pathLst>
              <a:path h="8855546" w="6505137">
                <a:moveTo>
                  <a:pt x="0" y="0"/>
                </a:moveTo>
                <a:lnTo>
                  <a:pt x="6505137" y="0"/>
                </a:lnTo>
                <a:lnTo>
                  <a:pt x="6505137" y="8855546"/>
                </a:lnTo>
                <a:lnTo>
                  <a:pt x="0" y="88555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54062" y="426482"/>
            <a:ext cx="16230600" cy="9434036"/>
          </a:xfrm>
          <a:custGeom>
            <a:avLst/>
            <a:gdLst/>
            <a:ahLst/>
            <a:cxnLst/>
            <a:rect r="r" b="b" t="t" l="l"/>
            <a:pathLst>
              <a:path h="9434036" w="16230600">
                <a:moveTo>
                  <a:pt x="0" y="0"/>
                </a:moveTo>
                <a:lnTo>
                  <a:pt x="16230600" y="0"/>
                </a:lnTo>
                <a:lnTo>
                  <a:pt x="16230600" y="9434036"/>
                </a:lnTo>
                <a:lnTo>
                  <a:pt x="0" y="94340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756443" y="3841597"/>
            <a:ext cx="14209590" cy="6742430"/>
          </a:xfrm>
          <a:prstGeom prst="rect">
            <a:avLst/>
          </a:prstGeom>
        </p:spPr>
        <p:txBody>
          <a:bodyPr anchor="t" rtlCol="false" tIns="0" lIns="0" bIns="0" rIns="0">
            <a:spAutoFit/>
          </a:bodyPr>
          <a:lstStyle/>
          <a:p>
            <a:pPr algn="l">
              <a:lnSpc>
                <a:spcPts val="4900"/>
              </a:lnSpc>
            </a:pPr>
            <a:r>
              <a:rPr lang="en-US" sz="3500">
                <a:solidFill>
                  <a:srgbClr val="14864F"/>
                </a:solidFill>
                <a:latin typeface="Agrandir"/>
                <a:ea typeface="Agrandir"/>
                <a:cs typeface="Agrandir"/>
                <a:sym typeface="Agrandir"/>
              </a:rPr>
              <a:t>Our genes are like instruction books that tell our bodies </a:t>
            </a:r>
          </a:p>
          <a:p>
            <a:pPr algn="l">
              <a:lnSpc>
                <a:spcPts val="4900"/>
              </a:lnSpc>
            </a:pPr>
            <a:r>
              <a:rPr lang="en-US" sz="3500">
                <a:solidFill>
                  <a:srgbClr val="14864F"/>
                </a:solidFill>
                <a:latin typeface="Agrandir"/>
                <a:ea typeface="Agrandir"/>
                <a:cs typeface="Agrandir"/>
                <a:sym typeface="Agrandir"/>
              </a:rPr>
              <a:t>how to grow and work.</a:t>
            </a:r>
          </a:p>
          <a:p>
            <a:pPr algn="l">
              <a:lnSpc>
                <a:spcPts val="4900"/>
              </a:lnSpc>
            </a:pPr>
          </a:p>
          <a:p>
            <a:pPr algn="l" marL="755655" indent="-377828" lvl="1">
              <a:lnSpc>
                <a:spcPts val="4900"/>
              </a:lnSpc>
              <a:buFont typeface="Arial"/>
              <a:buChar char="•"/>
            </a:pPr>
            <a:r>
              <a:rPr lang="en-US" sz="3500">
                <a:solidFill>
                  <a:srgbClr val="208CDE"/>
                </a:solidFill>
                <a:latin typeface="Agrandir"/>
                <a:ea typeface="Agrandir"/>
                <a:cs typeface="Agrandir"/>
                <a:sym typeface="Agrandir"/>
              </a:rPr>
              <a:t>Every person has thousands of genes inside almost every cell in their body.</a:t>
            </a:r>
          </a:p>
          <a:p>
            <a:pPr algn="l">
              <a:lnSpc>
                <a:spcPts val="2940"/>
              </a:lnSpc>
            </a:pPr>
          </a:p>
          <a:p>
            <a:pPr algn="l" marL="755655" indent="-377828" lvl="1">
              <a:lnSpc>
                <a:spcPts val="4900"/>
              </a:lnSpc>
              <a:buFont typeface="Arial"/>
              <a:buChar char="•"/>
            </a:pPr>
            <a:r>
              <a:rPr lang="en-US" sz="3500">
                <a:solidFill>
                  <a:srgbClr val="208CDE"/>
                </a:solidFill>
                <a:latin typeface="Agrandir"/>
                <a:ea typeface="Agrandir"/>
                <a:cs typeface="Agrandir"/>
                <a:sym typeface="Agrandir"/>
              </a:rPr>
              <a:t>Genes are made of DNA, which looks like a twisted ladder </a:t>
            </a:r>
          </a:p>
          <a:p>
            <a:pPr algn="l">
              <a:lnSpc>
                <a:spcPts val="4900"/>
              </a:lnSpc>
            </a:pPr>
            <a:r>
              <a:rPr lang="en-US" sz="3500">
                <a:solidFill>
                  <a:srgbClr val="208CDE"/>
                </a:solidFill>
                <a:latin typeface="Agrandir"/>
                <a:ea typeface="Agrandir"/>
                <a:cs typeface="Agrandir"/>
                <a:sym typeface="Agrandir"/>
              </a:rPr>
              <a:t>       </a:t>
            </a:r>
            <a:r>
              <a:rPr lang="en-US" sz="3500">
                <a:solidFill>
                  <a:srgbClr val="208CDE"/>
                </a:solidFill>
                <a:latin typeface="Agrandir"/>
                <a:ea typeface="Agrandir"/>
                <a:cs typeface="Agrandir"/>
                <a:sym typeface="Agrandir"/>
              </a:rPr>
              <a:t>called a double helix.</a:t>
            </a:r>
          </a:p>
          <a:p>
            <a:pPr algn="l">
              <a:lnSpc>
                <a:spcPts val="4900"/>
              </a:lnSpc>
            </a:pPr>
          </a:p>
          <a:p>
            <a:pPr algn="l">
              <a:lnSpc>
                <a:spcPts val="4900"/>
              </a:lnSpc>
            </a:pPr>
          </a:p>
          <a:p>
            <a:pPr algn="ctr">
              <a:lnSpc>
                <a:spcPts val="5740"/>
              </a:lnSpc>
            </a:pPr>
          </a:p>
        </p:txBody>
      </p:sp>
      <p:sp>
        <p:nvSpPr>
          <p:cNvPr name="Freeform 6" id="6"/>
          <p:cNvSpPr/>
          <p:nvPr/>
        </p:nvSpPr>
        <p:spPr>
          <a:xfrm flipH="false" flipV="false" rot="0">
            <a:off x="12686270" y="2559145"/>
            <a:ext cx="3030783" cy="3132592"/>
          </a:xfrm>
          <a:custGeom>
            <a:avLst/>
            <a:gdLst/>
            <a:ahLst/>
            <a:cxnLst/>
            <a:rect r="r" b="b" t="t" l="l"/>
            <a:pathLst>
              <a:path h="3132592" w="3030783">
                <a:moveTo>
                  <a:pt x="0" y="0"/>
                </a:moveTo>
                <a:lnTo>
                  <a:pt x="3030783" y="0"/>
                </a:lnTo>
                <a:lnTo>
                  <a:pt x="3030783" y="3132592"/>
                </a:lnTo>
                <a:lnTo>
                  <a:pt x="0" y="3132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1217214" y="2215391"/>
            <a:ext cx="13288048" cy="1319087"/>
          </a:xfrm>
          <a:prstGeom prst="rect">
            <a:avLst/>
          </a:prstGeom>
        </p:spPr>
        <p:txBody>
          <a:bodyPr anchor="t" rtlCol="false" tIns="0" lIns="0" bIns="0" rIns="0">
            <a:spAutoFit/>
          </a:bodyPr>
          <a:lstStyle/>
          <a:p>
            <a:pPr algn="ctr">
              <a:lnSpc>
                <a:spcPts val="10769"/>
              </a:lnSpc>
            </a:pPr>
            <a:r>
              <a:rPr lang="en-US" b="true" sz="7692">
                <a:solidFill>
                  <a:srgbClr val="76C439"/>
                </a:solidFill>
                <a:latin typeface="Atma Semi-Bold"/>
                <a:ea typeface="Atma Semi-Bold"/>
                <a:cs typeface="Atma Semi-Bold"/>
                <a:sym typeface="Atma Semi-Bold"/>
              </a:rPr>
              <a:t>WHAT ARE GENES?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5EFF8"/>
        </a:solidFill>
      </p:bgPr>
    </p:bg>
    <p:spTree>
      <p:nvGrpSpPr>
        <p:cNvPr id="1" name=""/>
        <p:cNvGrpSpPr/>
        <p:nvPr/>
      </p:nvGrpSpPr>
      <p:grpSpPr>
        <a:xfrm>
          <a:off x="0" y="0"/>
          <a:ext cx="0" cy="0"/>
          <a:chOff x="0" y="0"/>
          <a:chExt cx="0" cy="0"/>
        </a:xfrm>
      </p:grpSpPr>
      <p:sp>
        <p:nvSpPr>
          <p:cNvPr name="Freeform 2" id="2"/>
          <p:cNvSpPr/>
          <p:nvPr/>
        </p:nvSpPr>
        <p:spPr>
          <a:xfrm flipH="false" flipV="false" rot="0">
            <a:off x="8632194" y="-649316"/>
            <a:ext cx="9336661" cy="7200900"/>
          </a:xfrm>
          <a:custGeom>
            <a:avLst/>
            <a:gdLst/>
            <a:ahLst/>
            <a:cxnLst/>
            <a:rect r="r" b="b" t="t" l="l"/>
            <a:pathLst>
              <a:path h="7200900" w="9336661">
                <a:moveTo>
                  <a:pt x="0" y="0"/>
                </a:moveTo>
                <a:lnTo>
                  <a:pt x="9336662" y="0"/>
                </a:lnTo>
                <a:lnTo>
                  <a:pt x="9336662"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24926">
            <a:off x="13583061" y="3154319"/>
            <a:ext cx="6505137" cy="8855546"/>
          </a:xfrm>
          <a:custGeom>
            <a:avLst/>
            <a:gdLst/>
            <a:ahLst/>
            <a:cxnLst/>
            <a:rect r="r" b="b" t="t" l="l"/>
            <a:pathLst>
              <a:path h="8855546" w="6505137">
                <a:moveTo>
                  <a:pt x="0" y="0"/>
                </a:moveTo>
                <a:lnTo>
                  <a:pt x="6505137" y="0"/>
                </a:lnTo>
                <a:lnTo>
                  <a:pt x="6505137" y="8855546"/>
                </a:lnTo>
                <a:lnTo>
                  <a:pt x="0" y="88555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54062" y="426482"/>
            <a:ext cx="16230600" cy="9434036"/>
          </a:xfrm>
          <a:custGeom>
            <a:avLst/>
            <a:gdLst/>
            <a:ahLst/>
            <a:cxnLst/>
            <a:rect r="r" b="b" t="t" l="l"/>
            <a:pathLst>
              <a:path h="9434036" w="16230600">
                <a:moveTo>
                  <a:pt x="0" y="0"/>
                </a:moveTo>
                <a:lnTo>
                  <a:pt x="16230600" y="0"/>
                </a:lnTo>
                <a:lnTo>
                  <a:pt x="16230600" y="9434036"/>
                </a:lnTo>
                <a:lnTo>
                  <a:pt x="0" y="94340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217214" y="2215391"/>
            <a:ext cx="13288048" cy="1319087"/>
          </a:xfrm>
          <a:prstGeom prst="rect">
            <a:avLst/>
          </a:prstGeom>
        </p:spPr>
        <p:txBody>
          <a:bodyPr anchor="t" rtlCol="false" tIns="0" lIns="0" bIns="0" rIns="0">
            <a:spAutoFit/>
          </a:bodyPr>
          <a:lstStyle/>
          <a:p>
            <a:pPr algn="ctr">
              <a:lnSpc>
                <a:spcPts val="10769"/>
              </a:lnSpc>
            </a:pPr>
            <a:r>
              <a:rPr lang="en-US" b="true" sz="7692">
                <a:solidFill>
                  <a:srgbClr val="76C439"/>
                </a:solidFill>
                <a:latin typeface="Atma Semi-Bold"/>
                <a:ea typeface="Atma Semi-Bold"/>
                <a:cs typeface="Atma Semi-Bold"/>
                <a:sym typeface="Atma Semi-Bold"/>
              </a:rPr>
              <a:t>WHAT ARE GENES?</a:t>
            </a:r>
          </a:p>
        </p:txBody>
      </p:sp>
      <p:sp>
        <p:nvSpPr>
          <p:cNvPr name="TextBox 6" id="6"/>
          <p:cNvSpPr txBox="true"/>
          <p:nvPr/>
        </p:nvSpPr>
        <p:spPr>
          <a:xfrm rot="0">
            <a:off x="628653" y="2970820"/>
            <a:ext cx="14209590" cy="6990080"/>
          </a:xfrm>
          <a:prstGeom prst="rect">
            <a:avLst/>
          </a:prstGeom>
        </p:spPr>
        <p:txBody>
          <a:bodyPr anchor="t" rtlCol="false" tIns="0" lIns="0" bIns="0" rIns="0">
            <a:spAutoFit/>
          </a:bodyPr>
          <a:lstStyle/>
          <a:p>
            <a:pPr algn="l">
              <a:lnSpc>
                <a:spcPts val="4900"/>
              </a:lnSpc>
            </a:pPr>
          </a:p>
          <a:p>
            <a:pPr algn="l" marL="755655" indent="-377828" lvl="1">
              <a:lnSpc>
                <a:spcPts val="4900"/>
              </a:lnSpc>
              <a:buFont typeface="Arial"/>
              <a:buChar char="•"/>
            </a:pPr>
            <a:r>
              <a:rPr lang="en-US" sz="3500">
                <a:solidFill>
                  <a:srgbClr val="208CDE"/>
                </a:solidFill>
                <a:latin typeface="Agrandir"/>
                <a:ea typeface="Agrandir"/>
                <a:cs typeface="Agrandir"/>
                <a:sym typeface="Agrandir"/>
              </a:rPr>
              <a:t>The “steps” of the ladder are made of a special code using only four letters (A, T, C, G).</a:t>
            </a:r>
          </a:p>
          <a:p>
            <a:pPr algn="l">
              <a:lnSpc>
                <a:spcPts val="4900"/>
              </a:lnSpc>
            </a:pPr>
          </a:p>
          <a:p>
            <a:pPr algn="l" marL="755655" indent="-377828" lvl="1">
              <a:lnSpc>
                <a:spcPts val="4900"/>
              </a:lnSpc>
              <a:buFont typeface="Arial"/>
              <a:buChar char="•"/>
            </a:pPr>
            <a:r>
              <a:rPr lang="en-US" sz="3500">
                <a:solidFill>
                  <a:srgbClr val="208CDE"/>
                </a:solidFill>
                <a:latin typeface="Agrandir"/>
                <a:ea typeface="Agrandir"/>
                <a:cs typeface="Agrandir"/>
                <a:sym typeface="Agrandir"/>
              </a:rPr>
              <a:t>These letters form instructions for how our bodies build proteins — the things that make up muscles, bones, </a:t>
            </a:r>
          </a:p>
          <a:p>
            <a:pPr algn="l">
              <a:lnSpc>
                <a:spcPts val="4900"/>
              </a:lnSpc>
            </a:pPr>
            <a:r>
              <a:rPr lang="en-US" sz="3500">
                <a:solidFill>
                  <a:srgbClr val="208CDE"/>
                </a:solidFill>
                <a:latin typeface="Agrandir"/>
                <a:ea typeface="Agrandir"/>
                <a:cs typeface="Agrandir"/>
                <a:sym typeface="Agrandir"/>
              </a:rPr>
              <a:t>      </a:t>
            </a:r>
            <a:r>
              <a:rPr lang="en-US" sz="3500">
                <a:solidFill>
                  <a:srgbClr val="208CDE"/>
                </a:solidFill>
                <a:latin typeface="Agrandir"/>
                <a:ea typeface="Agrandir"/>
                <a:cs typeface="Agrandir"/>
                <a:sym typeface="Agrandir"/>
              </a:rPr>
              <a:t>skin, and even our blood.</a:t>
            </a:r>
          </a:p>
          <a:p>
            <a:pPr algn="l">
              <a:lnSpc>
                <a:spcPts val="4900"/>
              </a:lnSpc>
            </a:pPr>
          </a:p>
          <a:p>
            <a:pPr algn="l">
              <a:lnSpc>
                <a:spcPts val="4900"/>
              </a:lnSpc>
            </a:pPr>
          </a:p>
          <a:p>
            <a:pPr algn="l">
              <a:lnSpc>
                <a:spcPts val="4900"/>
              </a:lnSpc>
            </a:pPr>
          </a:p>
          <a:p>
            <a:pPr algn="ctr">
              <a:lnSpc>
                <a:spcPts val="5740"/>
              </a:lnSpc>
            </a:pPr>
          </a:p>
        </p:txBody>
      </p:sp>
      <p:sp>
        <p:nvSpPr>
          <p:cNvPr name="Freeform 7" id="7"/>
          <p:cNvSpPr/>
          <p:nvPr/>
        </p:nvSpPr>
        <p:spPr>
          <a:xfrm flipH="false" flipV="false" rot="0">
            <a:off x="11085834" y="6030861"/>
            <a:ext cx="3521891" cy="3508684"/>
          </a:xfrm>
          <a:custGeom>
            <a:avLst/>
            <a:gdLst/>
            <a:ahLst/>
            <a:cxnLst/>
            <a:rect r="r" b="b" t="t" l="l"/>
            <a:pathLst>
              <a:path h="3508684" w="3521891">
                <a:moveTo>
                  <a:pt x="0" y="0"/>
                </a:moveTo>
                <a:lnTo>
                  <a:pt x="3521891" y="0"/>
                </a:lnTo>
                <a:lnTo>
                  <a:pt x="3521891" y="3508684"/>
                </a:lnTo>
                <a:lnTo>
                  <a:pt x="0" y="350868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5EFF8"/>
        </a:solidFill>
      </p:bgPr>
    </p:bg>
    <p:spTree>
      <p:nvGrpSpPr>
        <p:cNvPr id="1" name=""/>
        <p:cNvGrpSpPr/>
        <p:nvPr/>
      </p:nvGrpSpPr>
      <p:grpSpPr>
        <a:xfrm>
          <a:off x="0" y="0"/>
          <a:ext cx="0" cy="0"/>
          <a:chOff x="0" y="0"/>
          <a:chExt cx="0" cy="0"/>
        </a:xfrm>
      </p:grpSpPr>
      <p:sp>
        <p:nvSpPr>
          <p:cNvPr name="Freeform 2" id="2"/>
          <p:cNvSpPr/>
          <p:nvPr/>
        </p:nvSpPr>
        <p:spPr>
          <a:xfrm flipH="false" flipV="false" rot="0">
            <a:off x="8632194" y="-649316"/>
            <a:ext cx="9336661" cy="7200900"/>
          </a:xfrm>
          <a:custGeom>
            <a:avLst/>
            <a:gdLst/>
            <a:ahLst/>
            <a:cxnLst/>
            <a:rect r="r" b="b" t="t" l="l"/>
            <a:pathLst>
              <a:path h="7200900" w="9336661">
                <a:moveTo>
                  <a:pt x="0" y="0"/>
                </a:moveTo>
                <a:lnTo>
                  <a:pt x="9336662" y="0"/>
                </a:lnTo>
                <a:lnTo>
                  <a:pt x="9336662"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24926">
            <a:off x="13583061" y="3154319"/>
            <a:ext cx="6505137" cy="8855546"/>
          </a:xfrm>
          <a:custGeom>
            <a:avLst/>
            <a:gdLst/>
            <a:ahLst/>
            <a:cxnLst/>
            <a:rect r="r" b="b" t="t" l="l"/>
            <a:pathLst>
              <a:path h="8855546" w="6505137">
                <a:moveTo>
                  <a:pt x="0" y="0"/>
                </a:moveTo>
                <a:lnTo>
                  <a:pt x="6505137" y="0"/>
                </a:lnTo>
                <a:lnTo>
                  <a:pt x="6505137" y="8855546"/>
                </a:lnTo>
                <a:lnTo>
                  <a:pt x="0" y="88555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44537" y="426482"/>
            <a:ext cx="16230600" cy="9434036"/>
          </a:xfrm>
          <a:custGeom>
            <a:avLst/>
            <a:gdLst/>
            <a:ahLst/>
            <a:cxnLst/>
            <a:rect r="r" b="b" t="t" l="l"/>
            <a:pathLst>
              <a:path h="9434036" w="16230600">
                <a:moveTo>
                  <a:pt x="0" y="0"/>
                </a:moveTo>
                <a:lnTo>
                  <a:pt x="16230600" y="0"/>
                </a:lnTo>
                <a:lnTo>
                  <a:pt x="16230600" y="9434036"/>
                </a:lnTo>
                <a:lnTo>
                  <a:pt x="0" y="94340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217214" y="2215391"/>
            <a:ext cx="13288048" cy="1319087"/>
          </a:xfrm>
          <a:prstGeom prst="rect">
            <a:avLst/>
          </a:prstGeom>
        </p:spPr>
        <p:txBody>
          <a:bodyPr anchor="t" rtlCol="false" tIns="0" lIns="0" bIns="0" rIns="0">
            <a:spAutoFit/>
          </a:bodyPr>
          <a:lstStyle/>
          <a:p>
            <a:pPr algn="ctr">
              <a:lnSpc>
                <a:spcPts val="10769"/>
              </a:lnSpc>
            </a:pPr>
            <a:r>
              <a:rPr lang="en-US" b="true" sz="7692">
                <a:solidFill>
                  <a:srgbClr val="76C439"/>
                </a:solidFill>
                <a:latin typeface="Atma Semi-Bold"/>
                <a:ea typeface="Atma Semi-Bold"/>
                <a:cs typeface="Atma Semi-Bold"/>
                <a:sym typeface="Atma Semi-Bold"/>
              </a:rPr>
              <a:t>WHAT IS A GENE MUTATION?</a:t>
            </a:r>
          </a:p>
        </p:txBody>
      </p:sp>
      <p:sp>
        <p:nvSpPr>
          <p:cNvPr name="TextBox 6" id="6"/>
          <p:cNvSpPr txBox="true"/>
          <p:nvPr/>
        </p:nvSpPr>
        <p:spPr>
          <a:xfrm rot="0">
            <a:off x="1217214" y="3213940"/>
            <a:ext cx="13621030" cy="5751830"/>
          </a:xfrm>
          <a:prstGeom prst="rect">
            <a:avLst/>
          </a:prstGeom>
        </p:spPr>
        <p:txBody>
          <a:bodyPr anchor="t" rtlCol="false" tIns="0" lIns="0" bIns="0" rIns="0">
            <a:spAutoFit/>
          </a:bodyPr>
          <a:lstStyle/>
          <a:p>
            <a:pPr algn="l">
              <a:lnSpc>
                <a:spcPts val="4900"/>
              </a:lnSpc>
            </a:pPr>
          </a:p>
          <a:p>
            <a:pPr algn="l">
              <a:lnSpc>
                <a:spcPts val="4900"/>
              </a:lnSpc>
            </a:pPr>
            <a:r>
              <a:rPr lang="en-US" sz="3500">
                <a:solidFill>
                  <a:srgbClr val="208CDE"/>
                </a:solidFill>
                <a:latin typeface="Agrandir"/>
                <a:ea typeface="Agrandir"/>
                <a:cs typeface="Agrandir"/>
                <a:sym typeface="Agrandir"/>
              </a:rPr>
              <a:t>Think of your genes like a recipe book. If one letter or ingredient is missing or mixed up, the recipe might still work — but it could taste or look a little different. When a gene has a change like that, it’s called a “mutation.”</a:t>
            </a:r>
          </a:p>
          <a:p>
            <a:pPr algn="l">
              <a:lnSpc>
                <a:spcPts val="4900"/>
              </a:lnSpc>
            </a:pPr>
          </a:p>
          <a:p>
            <a:pPr algn="l">
              <a:lnSpc>
                <a:spcPts val="4900"/>
              </a:lnSpc>
            </a:pPr>
          </a:p>
          <a:p>
            <a:pPr algn="l">
              <a:lnSpc>
                <a:spcPts val="4900"/>
              </a:lnSpc>
            </a:pPr>
          </a:p>
          <a:p>
            <a:pPr algn="ctr">
              <a:lnSpc>
                <a:spcPts val="5740"/>
              </a:lnSpc>
            </a:pPr>
          </a:p>
        </p:txBody>
      </p:sp>
      <p:sp>
        <p:nvSpPr>
          <p:cNvPr name="Freeform 7" id="7"/>
          <p:cNvSpPr/>
          <p:nvPr/>
        </p:nvSpPr>
        <p:spPr>
          <a:xfrm flipH="false" flipV="false" rot="0">
            <a:off x="10378465" y="6026493"/>
            <a:ext cx="3463912" cy="3463912"/>
          </a:xfrm>
          <a:custGeom>
            <a:avLst/>
            <a:gdLst/>
            <a:ahLst/>
            <a:cxnLst/>
            <a:rect r="r" b="b" t="t" l="l"/>
            <a:pathLst>
              <a:path h="3463912" w="3463912">
                <a:moveTo>
                  <a:pt x="0" y="0"/>
                </a:moveTo>
                <a:lnTo>
                  <a:pt x="3463912" y="0"/>
                </a:lnTo>
                <a:lnTo>
                  <a:pt x="3463912" y="3463912"/>
                </a:lnTo>
                <a:lnTo>
                  <a:pt x="0" y="346391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9139238" y="876300"/>
            <a:ext cx="9525" cy="1319087"/>
          </a:xfrm>
          <a:prstGeom prst="rect">
            <a:avLst/>
          </a:prstGeom>
        </p:spPr>
        <p:txBody>
          <a:bodyPr anchor="t" rtlCol="false" tIns="0" lIns="0" bIns="0" rIns="0">
            <a:spAutoFit/>
          </a:bodyPr>
          <a:lstStyle/>
          <a:p>
            <a:pPr algn="ctr">
              <a:lnSpc>
                <a:spcPts val="10769"/>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5EFF8"/>
        </a:solidFill>
      </p:bgPr>
    </p:bg>
    <p:spTree>
      <p:nvGrpSpPr>
        <p:cNvPr id="1" name=""/>
        <p:cNvGrpSpPr/>
        <p:nvPr/>
      </p:nvGrpSpPr>
      <p:grpSpPr>
        <a:xfrm>
          <a:off x="0" y="0"/>
          <a:ext cx="0" cy="0"/>
          <a:chOff x="0" y="0"/>
          <a:chExt cx="0" cy="0"/>
        </a:xfrm>
      </p:grpSpPr>
      <p:sp>
        <p:nvSpPr>
          <p:cNvPr name="Freeform 2" id="2"/>
          <p:cNvSpPr/>
          <p:nvPr/>
        </p:nvSpPr>
        <p:spPr>
          <a:xfrm flipH="false" flipV="false" rot="0">
            <a:off x="8632194" y="-649316"/>
            <a:ext cx="9336661" cy="7200900"/>
          </a:xfrm>
          <a:custGeom>
            <a:avLst/>
            <a:gdLst/>
            <a:ahLst/>
            <a:cxnLst/>
            <a:rect r="r" b="b" t="t" l="l"/>
            <a:pathLst>
              <a:path h="7200900" w="9336661">
                <a:moveTo>
                  <a:pt x="0" y="0"/>
                </a:moveTo>
                <a:lnTo>
                  <a:pt x="9336662" y="0"/>
                </a:lnTo>
                <a:lnTo>
                  <a:pt x="9336662"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24926">
            <a:off x="13583061" y="3154319"/>
            <a:ext cx="6505137" cy="8855546"/>
          </a:xfrm>
          <a:custGeom>
            <a:avLst/>
            <a:gdLst/>
            <a:ahLst/>
            <a:cxnLst/>
            <a:rect r="r" b="b" t="t" l="l"/>
            <a:pathLst>
              <a:path h="8855546" w="6505137">
                <a:moveTo>
                  <a:pt x="0" y="0"/>
                </a:moveTo>
                <a:lnTo>
                  <a:pt x="6505137" y="0"/>
                </a:lnTo>
                <a:lnTo>
                  <a:pt x="6505137" y="8855546"/>
                </a:lnTo>
                <a:lnTo>
                  <a:pt x="0" y="88555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54062" y="426482"/>
            <a:ext cx="16230600" cy="9434036"/>
          </a:xfrm>
          <a:custGeom>
            <a:avLst/>
            <a:gdLst/>
            <a:ahLst/>
            <a:cxnLst/>
            <a:rect r="r" b="b" t="t" l="l"/>
            <a:pathLst>
              <a:path h="9434036" w="16230600">
                <a:moveTo>
                  <a:pt x="0" y="0"/>
                </a:moveTo>
                <a:lnTo>
                  <a:pt x="16230600" y="0"/>
                </a:lnTo>
                <a:lnTo>
                  <a:pt x="16230600" y="9434036"/>
                </a:lnTo>
                <a:lnTo>
                  <a:pt x="0" y="94340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0" y="2224916"/>
            <a:ext cx="15740557" cy="1293051"/>
          </a:xfrm>
          <a:prstGeom prst="rect">
            <a:avLst/>
          </a:prstGeom>
        </p:spPr>
        <p:txBody>
          <a:bodyPr anchor="t" rtlCol="false" tIns="0" lIns="0" bIns="0" rIns="0">
            <a:spAutoFit/>
          </a:bodyPr>
          <a:lstStyle/>
          <a:p>
            <a:pPr algn="ctr">
              <a:lnSpc>
                <a:spcPts val="10629"/>
              </a:lnSpc>
            </a:pPr>
            <a:r>
              <a:rPr lang="en-US" b="true" sz="7592">
                <a:solidFill>
                  <a:srgbClr val="76C439"/>
                </a:solidFill>
                <a:latin typeface="Atma Semi-Bold"/>
                <a:ea typeface="Atma Semi-Bold"/>
                <a:cs typeface="Atma Semi-Bold"/>
                <a:sym typeface="Atma Semi-Bold"/>
              </a:rPr>
              <a:t>GENETIC MUTATIONS </a:t>
            </a:r>
          </a:p>
        </p:txBody>
      </p:sp>
      <p:sp>
        <p:nvSpPr>
          <p:cNvPr name="TextBox 6" id="6"/>
          <p:cNvSpPr txBox="true"/>
          <p:nvPr/>
        </p:nvSpPr>
        <p:spPr>
          <a:xfrm rot="0">
            <a:off x="1217214" y="3213940"/>
            <a:ext cx="13621030" cy="8314055"/>
          </a:xfrm>
          <a:prstGeom prst="rect">
            <a:avLst/>
          </a:prstGeom>
        </p:spPr>
        <p:txBody>
          <a:bodyPr anchor="t" rtlCol="false" tIns="0" lIns="0" bIns="0" rIns="0">
            <a:spAutoFit/>
          </a:bodyPr>
          <a:lstStyle/>
          <a:p>
            <a:pPr algn="l">
              <a:lnSpc>
                <a:spcPts val="4900"/>
              </a:lnSpc>
            </a:pPr>
          </a:p>
          <a:p>
            <a:pPr algn="l">
              <a:lnSpc>
                <a:spcPts val="4900"/>
              </a:lnSpc>
            </a:pPr>
            <a:r>
              <a:rPr lang="en-US" sz="3500">
                <a:solidFill>
                  <a:srgbClr val="208CDE"/>
                </a:solidFill>
                <a:latin typeface="Agrandir"/>
                <a:ea typeface="Agrandir"/>
                <a:cs typeface="Agrandir"/>
                <a:sym typeface="Agrandir"/>
              </a:rPr>
              <a:t>If one of those instructions changes through a mutation, the protein may not work the way it should.</a:t>
            </a:r>
          </a:p>
          <a:p>
            <a:pPr algn="l">
              <a:lnSpc>
                <a:spcPts val="2800"/>
              </a:lnSpc>
            </a:pPr>
          </a:p>
          <a:p>
            <a:pPr algn="l">
              <a:lnSpc>
                <a:spcPts val="4900"/>
              </a:lnSpc>
            </a:pPr>
            <a:r>
              <a:rPr lang="en-US" sz="3500">
                <a:solidFill>
                  <a:srgbClr val="208CDE"/>
                </a:solidFill>
                <a:latin typeface="Agrandir"/>
                <a:ea typeface="Agrandir"/>
                <a:cs typeface="Agrandir"/>
                <a:sym typeface="Agrandir"/>
              </a:rPr>
              <a:t>Sometimes, a gene mutation doesn’t cause any problems at all and you don’t even know about it.</a:t>
            </a:r>
          </a:p>
          <a:p>
            <a:pPr algn="l">
              <a:lnSpc>
                <a:spcPts val="2800"/>
              </a:lnSpc>
            </a:pPr>
          </a:p>
          <a:p>
            <a:pPr algn="l">
              <a:lnSpc>
                <a:spcPts val="4900"/>
              </a:lnSpc>
            </a:pPr>
            <a:r>
              <a:rPr lang="en-US" sz="3500">
                <a:solidFill>
                  <a:srgbClr val="208CDE"/>
                </a:solidFill>
                <a:latin typeface="Agrandir"/>
                <a:ea typeface="Agrandir"/>
                <a:cs typeface="Agrandir"/>
                <a:sym typeface="Agrandir"/>
              </a:rPr>
              <a:t>But other times, it can make certain parts of the body, like muscles, work differently.</a:t>
            </a:r>
          </a:p>
          <a:p>
            <a:pPr algn="l">
              <a:lnSpc>
                <a:spcPts val="4900"/>
              </a:lnSpc>
            </a:pPr>
          </a:p>
          <a:p>
            <a:pPr algn="l">
              <a:lnSpc>
                <a:spcPts val="4900"/>
              </a:lnSpc>
            </a:pPr>
          </a:p>
          <a:p>
            <a:pPr algn="l">
              <a:lnSpc>
                <a:spcPts val="4900"/>
              </a:lnSpc>
            </a:pPr>
          </a:p>
          <a:p>
            <a:pPr algn="l">
              <a:lnSpc>
                <a:spcPts val="4900"/>
              </a:lnSpc>
            </a:pPr>
          </a:p>
          <a:p>
            <a:pPr algn="ctr">
              <a:lnSpc>
                <a:spcPts val="5740"/>
              </a:lnSpc>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5EFF8"/>
        </a:solidFill>
      </p:bgPr>
    </p:bg>
    <p:spTree>
      <p:nvGrpSpPr>
        <p:cNvPr id="1" name=""/>
        <p:cNvGrpSpPr/>
        <p:nvPr/>
      </p:nvGrpSpPr>
      <p:grpSpPr>
        <a:xfrm>
          <a:off x="0" y="0"/>
          <a:ext cx="0" cy="0"/>
          <a:chOff x="0" y="0"/>
          <a:chExt cx="0" cy="0"/>
        </a:xfrm>
      </p:grpSpPr>
      <p:sp>
        <p:nvSpPr>
          <p:cNvPr name="Freeform 2" id="2"/>
          <p:cNvSpPr/>
          <p:nvPr/>
        </p:nvSpPr>
        <p:spPr>
          <a:xfrm flipH="false" flipV="false" rot="0">
            <a:off x="8632194" y="-649316"/>
            <a:ext cx="9336661" cy="7200900"/>
          </a:xfrm>
          <a:custGeom>
            <a:avLst/>
            <a:gdLst/>
            <a:ahLst/>
            <a:cxnLst/>
            <a:rect r="r" b="b" t="t" l="l"/>
            <a:pathLst>
              <a:path h="7200900" w="9336661">
                <a:moveTo>
                  <a:pt x="0" y="0"/>
                </a:moveTo>
                <a:lnTo>
                  <a:pt x="9336662" y="0"/>
                </a:lnTo>
                <a:lnTo>
                  <a:pt x="9336662"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24926">
            <a:off x="13583061" y="3154319"/>
            <a:ext cx="6505137" cy="8855546"/>
          </a:xfrm>
          <a:custGeom>
            <a:avLst/>
            <a:gdLst/>
            <a:ahLst/>
            <a:cxnLst/>
            <a:rect r="r" b="b" t="t" l="l"/>
            <a:pathLst>
              <a:path h="8855546" w="6505137">
                <a:moveTo>
                  <a:pt x="0" y="0"/>
                </a:moveTo>
                <a:lnTo>
                  <a:pt x="6505137" y="0"/>
                </a:lnTo>
                <a:lnTo>
                  <a:pt x="6505137" y="8855546"/>
                </a:lnTo>
                <a:lnTo>
                  <a:pt x="0" y="88555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54062" y="426482"/>
            <a:ext cx="16230600" cy="9434036"/>
          </a:xfrm>
          <a:custGeom>
            <a:avLst/>
            <a:gdLst/>
            <a:ahLst/>
            <a:cxnLst/>
            <a:rect r="r" b="b" t="t" l="l"/>
            <a:pathLst>
              <a:path h="9434036" w="16230600">
                <a:moveTo>
                  <a:pt x="0" y="0"/>
                </a:moveTo>
                <a:lnTo>
                  <a:pt x="16230600" y="0"/>
                </a:lnTo>
                <a:lnTo>
                  <a:pt x="16230600" y="9434036"/>
                </a:lnTo>
                <a:lnTo>
                  <a:pt x="0" y="94340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217214" y="2215391"/>
            <a:ext cx="13288048" cy="1319087"/>
          </a:xfrm>
          <a:prstGeom prst="rect">
            <a:avLst/>
          </a:prstGeom>
        </p:spPr>
        <p:txBody>
          <a:bodyPr anchor="t" rtlCol="false" tIns="0" lIns="0" bIns="0" rIns="0">
            <a:spAutoFit/>
          </a:bodyPr>
          <a:lstStyle/>
          <a:p>
            <a:pPr algn="ctr">
              <a:lnSpc>
                <a:spcPts val="10769"/>
              </a:lnSpc>
            </a:pPr>
            <a:r>
              <a:rPr lang="en-US" b="true" sz="7692">
                <a:solidFill>
                  <a:srgbClr val="76C439"/>
                </a:solidFill>
                <a:latin typeface="Atma Semi-Bold"/>
                <a:ea typeface="Atma Semi-Bold"/>
                <a:cs typeface="Atma Semi-Bold"/>
                <a:sym typeface="Atma Semi-Bold"/>
              </a:rPr>
              <a:t>MUTATIONS AND LGMD</a:t>
            </a:r>
          </a:p>
        </p:txBody>
      </p:sp>
      <p:sp>
        <p:nvSpPr>
          <p:cNvPr name="TextBox 6" id="6"/>
          <p:cNvSpPr txBox="true"/>
          <p:nvPr/>
        </p:nvSpPr>
        <p:spPr>
          <a:xfrm rot="0">
            <a:off x="642162" y="3213940"/>
            <a:ext cx="14196081" cy="6742430"/>
          </a:xfrm>
          <a:prstGeom prst="rect">
            <a:avLst/>
          </a:prstGeom>
        </p:spPr>
        <p:txBody>
          <a:bodyPr anchor="t" rtlCol="false" tIns="0" lIns="0" bIns="0" rIns="0">
            <a:spAutoFit/>
          </a:bodyPr>
          <a:lstStyle/>
          <a:p>
            <a:pPr algn="l">
              <a:lnSpc>
                <a:spcPts val="4900"/>
              </a:lnSpc>
            </a:pPr>
          </a:p>
          <a:p>
            <a:pPr algn="l" marL="755655" indent="-377828" lvl="1">
              <a:lnSpc>
                <a:spcPts val="4900"/>
              </a:lnSpc>
              <a:buFont typeface="Arial"/>
              <a:buChar char="•"/>
            </a:pPr>
            <a:r>
              <a:rPr lang="en-US" sz="3500">
                <a:solidFill>
                  <a:srgbClr val="208CDE"/>
                </a:solidFill>
                <a:latin typeface="Agrandir"/>
                <a:ea typeface="Agrandir"/>
                <a:cs typeface="Agrandir"/>
                <a:sym typeface="Agrandir"/>
              </a:rPr>
              <a:t>With </a:t>
            </a:r>
            <a:r>
              <a:rPr lang="en-US" sz="3500">
                <a:solidFill>
                  <a:srgbClr val="208CDE"/>
                </a:solidFill>
                <a:latin typeface="Agrandir"/>
                <a:ea typeface="Agrandir"/>
                <a:cs typeface="Agrandir"/>
                <a:sym typeface="Agrandir"/>
              </a:rPr>
              <a:t>Limb-Girdle Muscular Dystrophy (LGMD), a change in a muscle gene affects how the muscle builds or repairs itself.</a:t>
            </a:r>
          </a:p>
          <a:p>
            <a:pPr algn="l">
              <a:lnSpc>
                <a:spcPts val="2940"/>
              </a:lnSpc>
            </a:pPr>
          </a:p>
          <a:p>
            <a:pPr algn="l" marL="755655" indent="-377828" lvl="1">
              <a:lnSpc>
                <a:spcPts val="4900"/>
              </a:lnSpc>
              <a:buFont typeface="Arial"/>
              <a:buChar char="•"/>
            </a:pPr>
            <a:r>
              <a:rPr lang="en-US" sz="3500">
                <a:solidFill>
                  <a:srgbClr val="208CDE"/>
                </a:solidFill>
                <a:latin typeface="Agrandir"/>
                <a:ea typeface="Agrandir"/>
                <a:cs typeface="Agrandir"/>
                <a:sym typeface="Agrandir"/>
              </a:rPr>
              <a:t>It doesn’t affect a person’s personality. It just affects how their muscles work.</a:t>
            </a:r>
          </a:p>
          <a:p>
            <a:pPr algn="l">
              <a:lnSpc>
                <a:spcPts val="4900"/>
              </a:lnSpc>
            </a:pPr>
          </a:p>
          <a:p>
            <a:pPr algn="l">
              <a:lnSpc>
                <a:spcPts val="4900"/>
              </a:lnSpc>
            </a:pPr>
          </a:p>
          <a:p>
            <a:pPr algn="l">
              <a:lnSpc>
                <a:spcPts val="4900"/>
              </a:lnSpc>
            </a:pPr>
          </a:p>
          <a:p>
            <a:pPr algn="l">
              <a:lnSpc>
                <a:spcPts val="4900"/>
              </a:lnSpc>
            </a:pPr>
          </a:p>
          <a:p>
            <a:pPr algn="ctr">
              <a:lnSpc>
                <a:spcPts val="5740"/>
              </a:lnSpc>
            </a:pPr>
          </a:p>
        </p:txBody>
      </p:sp>
      <p:sp>
        <p:nvSpPr>
          <p:cNvPr name="Freeform 7" id="7"/>
          <p:cNvSpPr/>
          <p:nvPr/>
        </p:nvSpPr>
        <p:spPr>
          <a:xfrm flipH="false" flipV="false" rot="0">
            <a:off x="10823493" y="6551584"/>
            <a:ext cx="2688020" cy="2796380"/>
          </a:xfrm>
          <a:custGeom>
            <a:avLst/>
            <a:gdLst/>
            <a:ahLst/>
            <a:cxnLst/>
            <a:rect r="r" b="b" t="t" l="l"/>
            <a:pathLst>
              <a:path h="2796380" w="2688020">
                <a:moveTo>
                  <a:pt x="0" y="0"/>
                </a:moveTo>
                <a:lnTo>
                  <a:pt x="2688021" y="0"/>
                </a:lnTo>
                <a:lnTo>
                  <a:pt x="2688021" y="2796380"/>
                </a:lnTo>
                <a:lnTo>
                  <a:pt x="0" y="27963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E5EFF8"/>
        </a:solidFill>
      </p:bgPr>
    </p:bg>
    <p:spTree>
      <p:nvGrpSpPr>
        <p:cNvPr id="1" name=""/>
        <p:cNvGrpSpPr/>
        <p:nvPr/>
      </p:nvGrpSpPr>
      <p:grpSpPr>
        <a:xfrm>
          <a:off x="0" y="0"/>
          <a:ext cx="0" cy="0"/>
          <a:chOff x="0" y="0"/>
          <a:chExt cx="0" cy="0"/>
        </a:xfrm>
      </p:grpSpPr>
      <p:sp>
        <p:nvSpPr>
          <p:cNvPr name="Freeform 2" id="2"/>
          <p:cNvSpPr/>
          <p:nvPr/>
        </p:nvSpPr>
        <p:spPr>
          <a:xfrm flipH="false" flipV="false" rot="0">
            <a:off x="8632194" y="-649316"/>
            <a:ext cx="9336661" cy="7200900"/>
          </a:xfrm>
          <a:custGeom>
            <a:avLst/>
            <a:gdLst/>
            <a:ahLst/>
            <a:cxnLst/>
            <a:rect r="r" b="b" t="t" l="l"/>
            <a:pathLst>
              <a:path h="7200900" w="9336661">
                <a:moveTo>
                  <a:pt x="0" y="0"/>
                </a:moveTo>
                <a:lnTo>
                  <a:pt x="9336662" y="0"/>
                </a:lnTo>
                <a:lnTo>
                  <a:pt x="9336662"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24926">
            <a:off x="13583061" y="3154319"/>
            <a:ext cx="6505137" cy="8855546"/>
          </a:xfrm>
          <a:custGeom>
            <a:avLst/>
            <a:gdLst/>
            <a:ahLst/>
            <a:cxnLst/>
            <a:rect r="r" b="b" t="t" l="l"/>
            <a:pathLst>
              <a:path h="8855546" w="6505137">
                <a:moveTo>
                  <a:pt x="0" y="0"/>
                </a:moveTo>
                <a:lnTo>
                  <a:pt x="6505137" y="0"/>
                </a:lnTo>
                <a:lnTo>
                  <a:pt x="6505137" y="8855546"/>
                </a:lnTo>
                <a:lnTo>
                  <a:pt x="0" y="88555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54062" y="426482"/>
            <a:ext cx="16230600" cy="9434036"/>
          </a:xfrm>
          <a:custGeom>
            <a:avLst/>
            <a:gdLst/>
            <a:ahLst/>
            <a:cxnLst/>
            <a:rect r="r" b="b" t="t" l="l"/>
            <a:pathLst>
              <a:path h="9434036" w="16230600">
                <a:moveTo>
                  <a:pt x="0" y="0"/>
                </a:moveTo>
                <a:lnTo>
                  <a:pt x="16230600" y="0"/>
                </a:lnTo>
                <a:lnTo>
                  <a:pt x="16230600" y="9434036"/>
                </a:lnTo>
                <a:lnTo>
                  <a:pt x="0" y="94340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217214" y="2215391"/>
            <a:ext cx="13288048" cy="1319087"/>
          </a:xfrm>
          <a:prstGeom prst="rect">
            <a:avLst/>
          </a:prstGeom>
        </p:spPr>
        <p:txBody>
          <a:bodyPr anchor="t" rtlCol="false" tIns="0" lIns="0" bIns="0" rIns="0">
            <a:spAutoFit/>
          </a:bodyPr>
          <a:lstStyle/>
          <a:p>
            <a:pPr algn="ctr">
              <a:lnSpc>
                <a:spcPts val="10769"/>
              </a:lnSpc>
            </a:pPr>
            <a:r>
              <a:rPr lang="en-US" b="true" sz="7692">
                <a:solidFill>
                  <a:srgbClr val="76C439"/>
                </a:solidFill>
                <a:latin typeface="Atma Semi-Bold"/>
                <a:ea typeface="Atma Semi-Bold"/>
                <a:cs typeface="Atma Semi-Bold"/>
                <a:sym typeface="Atma Semi-Bold"/>
              </a:rPr>
              <a:t>MUTATIONS AND LGMD</a:t>
            </a:r>
          </a:p>
        </p:txBody>
      </p:sp>
      <p:sp>
        <p:nvSpPr>
          <p:cNvPr name="TextBox 6" id="6"/>
          <p:cNvSpPr txBox="true"/>
          <p:nvPr/>
        </p:nvSpPr>
        <p:spPr>
          <a:xfrm rot="0">
            <a:off x="304561" y="3064853"/>
            <a:ext cx="15239693" cy="10171430"/>
          </a:xfrm>
          <a:prstGeom prst="rect">
            <a:avLst/>
          </a:prstGeom>
        </p:spPr>
        <p:txBody>
          <a:bodyPr anchor="t" rtlCol="false" tIns="0" lIns="0" bIns="0" rIns="0">
            <a:spAutoFit/>
          </a:bodyPr>
          <a:lstStyle/>
          <a:p>
            <a:pPr algn="l">
              <a:lnSpc>
                <a:spcPts val="4900"/>
              </a:lnSpc>
            </a:pPr>
          </a:p>
          <a:p>
            <a:pPr algn="l" marL="755655" indent="-377828" lvl="1">
              <a:lnSpc>
                <a:spcPts val="4900"/>
              </a:lnSpc>
              <a:buFont typeface="Arial"/>
              <a:buChar char="•"/>
            </a:pPr>
            <a:r>
              <a:rPr lang="en-US" sz="3500">
                <a:solidFill>
                  <a:srgbClr val="208CDE"/>
                </a:solidFill>
                <a:latin typeface="Agrandir"/>
                <a:ea typeface="Agrandir"/>
                <a:cs typeface="Agrandir"/>
                <a:sym typeface="Agrandir"/>
              </a:rPr>
              <a:t>Over time, people living with LGMD may notice that their muscles become weaker, especially around the hips, shoulders, and legs.</a:t>
            </a:r>
          </a:p>
          <a:p>
            <a:pPr algn="l">
              <a:lnSpc>
                <a:spcPts val="2800"/>
              </a:lnSpc>
            </a:pPr>
          </a:p>
          <a:p>
            <a:pPr algn="l" marL="755655" indent="-377828" lvl="1">
              <a:lnSpc>
                <a:spcPts val="4900"/>
              </a:lnSpc>
              <a:buFont typeface="Arial"/>
              <a:buChar char="•"/>
            </a:pPr>
            <a:r>
              <a:rPr lang="en-US" sz="3500">
                <a:solidFill>
                  <a:srgbClr val="208CDE"/>
                </a:solidFill>
                <a:latin typeface="Agrandir"/>
                <a:ea typeface="Agrandir"/>
                <a:cs typeface="Agrandir"/>
                <a:sym typeface="Agrandir"/>
              </a:rPr>
              <a:t>Due to this, they might get tired more quickly and need extra time to rest and recharge.</a:t>
            </a:r>
          </a:p>
          <a:p>
            <a:pPr algn="l">
              <a:lnSpc>
                <a:spcPts val="2800"/>
              </a:lnSpc>
            </a:pPr>
          </a:p>
          <a:p>
            <a:pPr algn="l" marL="755655" indent="-377828" lvl="1">
              <a:lnSpc>
                <a:spcPts val="4900"/>
              </a:lnSpc>
              <a:buFont typeface="Arial"/>
              <a:buChar char="•"/>
            </a:pPr>
            <a:r>
              <a:rPr lang="en-US" sz="3500">
                <a:solidFill>
                  <a:srgbClr val="208CDE"/>
                </a:solidFill>
                <a:latin typeface="Agrandir"/>
                <a:ea typeface="Agrandir"/>
                <a:cs typeface="Agrandir"/>
                <a:sym typeface="Agrandir"/>
              </a:rPr>
              <a:t>After being active, it can take longer for their muscles to recover and repair, which is why pacing and rest are </a:t>
            </a:r>
          </a:p>
          <a:p>
            <a:pPr algn="l">
              <a:lnSpc>
                <a:spcPts val="4900"/>
              </a:lnSpc>
            </a:pPr>
            <a:r>
              <a:rPr lang="en-US" sz="3500">
                <a:solidFill>
                  <a:srgbClr val="208CDE"/>
                </a:solidFill>
                <a:latin typeface="Agrandir"/>
                <a:ea typeface="Agrandir"/>
                <a:cs typeface="Agrandir"/>
                <a:sym typeface="Agrandir"/>
              </a:rPr>
              <a:t>      </a:t>
            </a:r>
            <a:r>
              <a:rPr lang="en-US" sz="3500">
                <a:solidFill>
                  <a:srgbClr val="208CDE"/>
                </a:solidFill>
                <a:latin typeface="Agrandir"/>
                <a:ea typeface="Agrandir"/>
                <a:cs typeface="Agrandir"/>
                <a:sym typeface="Agrandir"/>
              </a:rPr>
              <a:t>so important.</a:t>
            </a:r>
          </a:p>
          <a:p>
            <a:pPr algn="l">
              <a:lnSpc>
                <a:spcPts val="4900"/>
              </a:lnSpc>
            </a:pPr>
          </a:p>
          <a:p>
            <a:pPr algn="l">
              <a:lnSpc>
                <a:spcPts val="4900"/>
              </a:lnSpc>
            </a:pPr>
          </a:p>
          <a:p>
            <a:pPr algn="l">
              <a:lnSpc>
                <a:spcPts val="4900"/>
              </a:lnSpc>
            </a:pPr>
          </a:p>
          <a:p>
            <a:pPr algn="l">
              <a:lnSpc>
                <a:spcPts val="4900"/>
              </a:lnSpc>
            </a:pPr>
          </a:p>
          <a:p>
            <a:pPr algn="l">
              <a:lnSpc>
                <a:spcPts val="4900"/>
              </a:lnSpc>
            </a:pPr>
          </a:p>
          <a:p>
            <a:pPr algn="l">
              <a:lnSpc>
                <a:spcPts val="4900"/>
              </a:lnSpc>
            </a:pPr>
          </a:p>
          <a:p>
            <a:pPr algn="ctr">
              <a:lnSpc>
                <a:spcPts val="5740"/>
              </a:lnSpc>
            </a:pPr>
          </a:p>
        </p:txBody>
      </p:sp>
      <p:sp>
        <p:nvSpPr>
          <p:cNvPr name="Freeform 7" id="7"/>
          <p:cNvSpPr/>
          <p:nvPr/>
        </p:nvSpPr>
        <p:spPr>
          <a:xfrm flipH="false" flipV="false" rot="0">
            <a:off x="11109252" y="7582092"/>
            <a:ext cx="2191273" cy="1844653"/>
          </a:xfrm>
          <a:custGeom>
            <a:avLst/>
            <a:gdLst/>
            <a:ahLst/>
            <a:cxnLst/>
            <a:rect r="r" b="b" t="t" l="l"/>
            <a:pathLst>
              <a:path h="1844653" w="2191273">
                <a:moveTo>
                  <a:pt x="0" y="0"/>
                </a:moveTo>
                <a:lnTo>
                  <a:pt x="2191273" y="0"/>
                </a:lnTo>
                <a:lnTo>
                  <a:pt x="2191273" y="1844654"/>
                </a:lnTo>
                <a:lnTo>
                  <a:pt x="0" y="184465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5EFF8"/>
        </a:solidFill>
      </p:bgPr>
    </p:bg>
    <p:spTree>
      <p:nvGrpSpPr>
        <p:cNvPr id="1" name=""/>
        <p:cNvGrpSpPr/>
        <p:nvPr/>
      </p:nvGrpSpPr>
      <p:grpSpPr>
        <a:xfrm>
          <a:off x="0" y="0"/>
          <a:ext cx="0" cy="0"/>
          <a:chOff x="0" y="0"/>
          <a:chExt cx="0" cy="0"/>
        </a:xfrm>
      </p:grpSpPr>
      <p:sp>
        <p:nvSpPr>
          <p:cNvPr name="Freeform 2" id="2"/>
          <p:cNvSpPr/>
          <p:nvPr/>
        </p:nvSpPr>
        <p:spPr>
          <a:xfrm flipH="false" flipV="false" rot="0">
            <a:off x="8632194" y="-649316"/>
            <a:ext cx="9336661" cy="7200900"/>
          </a:xfrm>
          <a:custGeom>
            <a:avLst/>
            <a:gdLst/>
            <a:ahLst/>
            <a:cxnLst/>
            <a:rect r="r" b="b" t="t" l="l"/>
            <a:pathLst>
              <a:path h="7200900" w="9336661">
                <a:moveTo>
                  <a:pt x="0" y="0"/>
                </a:moveTo>
                <a:lnTo>
                  <a:pt x="9336662" y="0"/>
                </a:lnTo>
                <a:lnTo>
                  <a:pt x="9336662"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24926">
            <a:off x="13583061" y="3154319"/>
            <a:ext cx="6505137" cy="8855546"/>
          </a:xfrm>
          <a:custGeom>
            <a:avLst/>
            <a:gdLst/>
            <a:ahLst/>
            <a:cxnLst/>
            <a:rect r="r" b="b" t="t" l="l"/>
            <a:pathLst>
              <a:path h="8855546" w="6505137">
                <a:moveTo>
                  <a:pt x="0" y="0"/>
                </a:moveTo>
                <a:lnTo>
                  <a:pt x="6505137" y="0"/>
                </a:lnTo>
                <a:lnTo>
                  <a:pt x="6505137" y="8855546"/>
                </a:lnTo>
                <a:lnTo>
                  <a:pt x="0" y="88555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54062" y="426482"/>
            <a:ext cx="16230600" cy="9434036"/>
          </a:xfrm>
          <a:custGeom>
            <a:avLst/>
            <a:gdLst/>
            <a:ahLst/>
            <a:cxnLst/>
            <a:rect r="r" b="b" t="t" l="l"/>
            <a:pathLst>
              <a:path h="9434036" w="16230600">
                <a:moveTo>
                  <a:pt x="0" y="0"/>
                </a:moveTo>
                <a:lnTo>
                  <a:pt x="16230600" y="0"/>
                </a:lnTo>
                <a:lnTo>
                  <a:pt x="16230600" y="9434036"/>
                </a:lnTo>
                <a:lnTo>
                  <a:pt x="0" y="94340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217214" y="2215391"/>
            <a:ext cx="13288048" cy="1319087"/>
          </a:xfrm>
          <a:prstGeom prst="rect">
            <a:avLst/>
          </a:prstGeom>
        </p:spPr>
        <p:txBody>
          <a:bodyPr anchor="t" rtlCol="false" tIns="0" lIns="0" bIns="0" rIns="0">
            <a:spAutoFit/>
          </a:bodyPr>
          <a:lstStyle/>
          <a:p>
            <a:pPr algn="ctr">
              <a:lnSpc>
                <a:spcPts val="10769"/>
              </a:lnSpc>
            </a:pPr>
            <a:r>
              <a:rPr lang="en-US" b="true" sz="7692">
                <a:solidFill>
                  <a:srgbClr val="76C439"/>
                </a:solidFill>
                <a:latin typeface="Atma Semi-Bold"/>
                <a:ea typeface="Atma Semi-Bold"/>
                <a:cs typeface="Atma Semi-Bold"/>
                <a:sym typeface="Atma Semi-Bold"/>
              </a:rPr>
              <a:t>HOPE IN SCIENCE</a:t>
            </a:r>
          </a:p>
        </p:txBody>
      </p:sp>
      <p:sp>
        <p:nvSpPr>
          <p:cNvPr name="TextBox 6" id="6"/>
          <p:cNvSpPr txBox="true"/>
          <p:nvPr/>
        </p:nvSpPr>
        <p:spPr>
          <a:xfrm rot="0">
            <a:off x="751823" y="3064853"/>
            <a:ext cx="14600747" cy="10438130"/>
          </a:xfrm>
          <a:prstGeom prst="rect">
            <a:avLst/>
          </a:prstGeom>
        </p:spPr>
        <p:txBody>
          <a:bodyPr anchor="t" rtlCol="false" tIns="0" lIns="0" bIns="0" rIns="0">
            <a:spAutoFit/>
          </a:bodyPr>
          <a:lstStyle/>
          <a:p>
            <a:pPr algn="l">
              <a:lnSpc>
                <a:spcPts val="4900"/>
              </a:lnSpc>
            </a:pPr>
          </a:p>
          <a:p>
            <a:pPr algn="l">
              <a:lnSpc>
                <a:spcPts val="4900"/>
              </a:lnSpc>
            </a:pPr>
            <a:r>
              <a:rPr lang="en-US" sz="3500">
                <a:solidFill>
                  <a:srgbClr val="14864F"/>
                </a:solidFill>
                <a:latin typeface="Agrandir"/>
                <a:ea typeface="Agrandir"/>
                <a:cs typeface="Agrandir"/>
                <a:sym typeface="Agrandir"/>
              </a:rPr>
              <a:t>Scientists and doctors are working hard to learn more about LGMD.</a:t>
            </a:r>
          </a:p>
          <a:p>
            <a:pPr algn="l">
              <a:lnSpc>
                <a:spcPts val="4900"/>
              </a:lnSpc>
            </a:pPr>
            <a:r>
              <a:rPr lang="en-US" sz="3500">
                <a:solidFill>
                  <a:srgbClr val="14864F"/>
                </a:solidFill>
                <a:latin typeface="Agrandir"/>
                <a:ea typeface="Agrandir"/>
                <a:cs typeface="Agrandir"/>
                <a:sym typeface="Agrandir"/>
              </a:rPr>
              <a:t>They are studying ways to:</a:t>
            </a:r>
          </a:p>
          <a:p>
            <a:pPr algn="l">
              <a:lnSpc>
                <a:spcPts val="2800"/>
              </a:lnSpc>
            </a:pPr>
          </a:p>
          <a:p>
            <a:pPr algn="l" marL="755655" indent="-377828" lvl="1">
              <a:lnSpc>
                <a:spcPts val="4900"/>
              </a:lnSpc>
              <a:buFont typeface="Arial"/>
              <a:buChar char="•"/>
            </a:pPr>
            <a:r>
              <a:rPr lang="en-US" sz="3500">
                <a:solidFill>
                  <a:srgbClr val="208CDE"/>
                </a:solidFill>
                <a:latin typeface="Agrandir"/>
                <a:ea typeface="Agrandir"/>
                <a:cs typeface="Agrandir"/>
                <a:sym typeface="Agrandir"/>
              </a:rPr>
              <a:t>Fix or replace the gene that causes muscle weakness</a:t>
            </a:r>
          </a:p>
          <a:p>
            <a:pPr algn="l" marL="755655" indent="-377828" lvl="1">
              <a:lnSpc>
                <a:spcPts val="4900"/>
              </a:lnSpc>
              <a:buFont typeface="Arial"/>
              <a:buChar char="•"/>
            </a:pPr>
            <a:r>
              <a:rPr lang="en-US" sz="3500">
                <a:solidFill>
                  <a:srgbClr val="208CDE"/>
                </a:solidFill>
                <a:latin typeface="Agrandir"/>
                <a:ea typeface="Agrandir"/>
                <a:cs typeface="Agrandir"/>
                <a:sym typeface="Agrandir"/>
              </a:rPr>
              <a:t>Develop new medicines to protect and strengthen muscles</a:t>
            </a:r>
          </a:p>
          <a:p>
            <a:pPr algn="l" marL="755655" indent="-377828" lvl="1">
              <a:lnSpc>
                <a:spcPts val="4900"/>
              </a:lnSpc>
              <a:buFont typeface="Arial"/>
              <a:buChar char="•"/>
            </a:pPr>
            <a:r>
              <a:rPr lang="en-US" sz="3500">
                <a:solidFill>
                  <a:srgbClr val="208CDE"/>
                </a:solidFill>
                <a:latin typeface="Agrandir"/>
                <a:ea typeface="Agrandir"/>
                <a:cs typeface="Agrandir"/>
                <a:sym typeface="Agrandir"/>
              </a:rPr>
              <a:t>Use physiotherapy and exercise to help people stay active and healthy</a:t>
            </a:r>
          </a:p>
          <a:p>
            <a:pPr algn="l" marL="755655" indent="-377828" lvl="1">
              <a:lnSpc>
                <a:spcPts val="4900"/>
              </a:lnSpc>
              <a:buFont typeface="Arial"/>
              <a:buChar char="•"/>
            </a:pPr>
            <a:r>
              <a:rPr lang="en-US" sz="3500">
                <a:solidFill>
                  <a:srgbClr val="208CDE"/>
                </a:solidFill>
                <a:latin typeface="Agrandir"/>
                <a:ea typeface="Agrandir"/>
                <a:cs typeface="Agrandir"/>
                <a:sym typeface="Agrandir"/>
              </a:rPr>
              <a:t>Every new discovery brings hope for stronger muscles </a:t>
            </a:r>
          </a:p>
          <a:p>
            <a:pPr algn="l">
              <a:lnSpc>
                <a:spcPts val="4900"/>
              </a:lnSpc>
            </a:pPr>
            <a:r>
              <a:rPr lang="en-US" sz="3500">
                <a:solidFill>
                  <a:srgbClr val="208CDE"/>
                </a:solidFill>
                <a:latin typeface="Agrandir"/>
                <a:ea typeface="Agrandir"/>
                <a:cs typeface="Agrandir"/>
                <a:sym typeface="Agrandir"/>
              </a:rPr>
              <a:t>      </a:t>
            </a:r>
            <a:r>
              <a:rPr lang="en-US" sz="3500">
                <a:solidFill>
                  <a:srgbClr val="208CDE"/>
                </a:solidFill>
                <a:latin typeface="Agrandir"/>
                <a:ea typeface="Agrandir"/>
                <a:cs typeface="Agrandir"/>
                <a:sym typeface="Agrandir"/>
              </a:rPr>
              <a:t>and a brighter future for people living with LGMD.</a:t>
            </a:r>
          </a:p>
          <a:p>
            <a:pPr algn="l">
              <a:lnSpc>
                <a:spcPts val="4900"/>
              </a:lnSpc>
            </a:pPr>
          </a:p>
          <a:p>
            <a:pPr algn="l">
              <a:lnSpc>
                <a:spcPts val="4900"/>
              </a:lnSpc>
            </a:pPr>
          </a:p>
          <a:p>
            <a:pPr algn="l">
              <a:lnSpc>
                <a:spcPts val="4900"/>
              </a:lnSpc>
            </a:pPr>
          </a:p>
          <a:p>
            <a:pPr algn="l">
              <a:lnSpc>
                <a:spcPts val="4900"/>
              </a:lnSpc>
            </a:pPr>
          </a:p>
          <a:p>
            <a:pPr algn="l">
              <a:lnSpc>
                <a:spcPts val="4900"/>
              </a:lnSpc>
            </a:pPr>
          </a:p>
          <a:p>
            <a:pPr algn="l">
              <a:lnSpc>
                <a:spcPts val="4900"/>
              </a:lnSpc>
            </a:pPr>
          </a:p>
          <a:p>
            <a:pPr algn="ctr">
              <a:lnSpc>
                <a:spcPts val="5740"/>
              </a:lnSpc>
            </a:pPr>
          </a:p>
        </p:txBody>
      </p:sp>
      <p:sp>
        <p:nvSpPr>
          <p:cNvPr name="Freeform 7" id="7"/>
          <p:cNvSpPr/>
          <p:nvPr/>
        </p:nvSpPr>
        <p:spPr>
          <a:xfrm flipH="false" flipV="false" rot="0">
            <a:off x="14127263" y="4366538"/>
            <a:ext cx="1467159" cy="2185047"/>
          </a:xfrm>
          <a:custGeom>
            <a:avLst/>
            <a:gdLst/>
            <a:ahLst/>
            <a:cxnLst/>
            <a:rect r="r" b="b" t="t" l="l"/>
            <a:pathLst>
              <a:path h="2185047" w="1467159">
                <a:moveTo>
                  <a:pt x="0" y="0"/>
                </a:moveTo>
                <a:lnTo>
                  <a:pt x="1467159" y="0"/>
                </a:lnTo>
                <a:lnTo>
                  <a:pt x="1467159" y="2185046"/>
                </a:lnTo>
                <a:lnTo>
                  <a:pt x="0" y="218504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E5EFF8"/>
        </a:solidFill>
      </p:bgPr>
    </p:bg>
    <p:spTree>
      <p:nvGrpSpPr>
        <p:cNvPr id="1" name=""/>
        <p:cNvGrpSpPr/>
        <p:nvPr/>
      </p:nvGrpSpPr>
      <p:grpSpPr>
        <a:xfrm>
          <a:off x="0" y="0"/>
          <a:ext cx="0" cy="0"/>
          <a:chOff x="0" y="0"/>
          <a:chExt cx="0" cy="0"/>
        </a:xfrm>
      </p:grpSpPr>
      <p:sp>
        <p:nvSpPr>
          <p:cNvPr name="Freeform 2" id="2"/>
          <p:cNvSpPr/>
          <p:nvPr/>
        </p:nvSpPr>
        <p:spPr>
          <a:xfrm flipH="false" flipV="false" rot="0">
            <a:off x="8632194" y="-649316"/>
            <a:ext cx="9336661" cy="7200900"/>
          </a:xfrm>
          <a:custGeom>
            <a:avLst/>
            <a:gdLst/>
            <a:ahLst/>
            <a:cxnLst/>
            <a:rect r="r" b="b" t="t" l="l"/>
            <a:pathLst>
              <a:path h="7200900" w="9336661">
                <a:moveTo>
                  <a:pt x="0" y="0"/>
                </a:moveTo>
                <a:lnTo>
                  <a:pt x="9336662" y="0"/>
                </a:lnTo>
                <a:lnTo>
                  <a:pt x="9336662"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24926">
            <a:off x="13583061" y="3154319"/>
            <a:ext cx="6505137" cy="8855546"/>
          </a:xfrm>
          <a:custGeom>
            <a:avLst/>
            <a:gdLst/>
            <a:ahLst/>
            <a:cxnLst/>
            <a:rect r="r" b="b" t="t" l="l"/>
            <a:pathLst>
              <a:path h="8855546" w="6505137">
                <a:moveTo>
                  <a:pt x="0" y="0"/>
                </a:moveTo>
                <a:lnTo>
                  <a:pt x="6505137" y="0"/>
                </a:lnTo>
                <a:lnTo>
                  <a:pt x="6505137" y="8855546"/>
                </a:lnTo>
                <a:lnTo>
                  <a:pt x="0" y="88555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54062" y="426482"/>
            <a:ext cx="16230600" cy="9434036"/>
          </a:xfrm>
          <a:custGeom>
            <a:avLst/>
            <a:gdLst/>
            <a:ahLst/>
            <a:cxnLst/>
            <a:rect r="r" b="b" t="t" l="l"/>
            <a:pathLst>
              <a:path h="9434036" w="16230600">
                <a:moveTo>
                  <a:pt x="0" y="0"/>
                </a:moveTo>
                <a:lnTo>
                  <a:pt x="16230600" y="0"/>
                </a:lnTo>
                <a:lnTo>
                  <a:pt x="16230600" y="9434036"/>
                </a:lnTo>
                <a:lnTo>
                  <a:pt x="0" y="94340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162023" y="3834420"/>
            <a:ext cx="14091978" cy="5272404"/>
          </a:xfrm>
          <a:prstGeom prst="rect">
            <a:avLst/>
          </a:prstGeom>
        </p:spPr>
        <p:txBody>
          <a:bodyPr anchor="t" rtlCol="false" tIns="0" lIns="0" bIns="0" rIns="0">
            <a:spAutoFit/>
          </a:bodyPr>
          <a:lstStyle/>
          <a:p>
            <a:pPr algn="l">
              <a:lnSpc>
                <a:spcPts val="5040"/>
              </a:lnSpc>
            </a:pPr>
            <a:r>
              <a:rPr lang="en-US" sz="3600">
                <a:solidFill>
                  <a:srgbClr val="208CDE"/>
                </a:solidFill>
                <a:latin typeface="Agrandir"/>
                <a:ea typeface="Agrandir"/>
                <a:cs typeface="Agrandir"/>
                <a:sym typeface="Agrandir"/>
              </a:rPr>
              <a:t>Be patient if a friend needs more time.</a:t>
            </a:r>
          </a:p>
          <a:p>
            <a:pPr algn="l">
              <a:lnSpc>
                <a:spcPts val="2800"/>
              </a:lnSpc>
            </a:pPr>
          </a:p>
          <a:p>
            <a:pPr algn="l">
              <a:lnSpc>
                <a:spcPts val="5040"/>
              </a:lnSpc>
            </a:pPr>
            <a:r>
              <a:rPr lang="en-US" sz="3600">
                <a:solidFill>
                  <a:srgbClr val="208CDE"/>
                </a:solidFill>
                <a:latin typeface="Agrandir"/>
                <a:ea typeface="Agrandir"/>
                <a:cs typeface="Agrandir"/>
                <a:sym typeface="Agrandir"/>
              </a:rPr>
              <a:t>Offer to help, but remember, it’s okay if they say no.</a:t>
            </a:r>
          </a:p>
          <a:p>
            <a:pPr algn="l">
              <a:lnSpc>
                <a:spcPts val="2800"/>
              </a:lnSpc>
            </a:pPr>
          </a:p>
          <a:p>
            <a:pPr algn="l">
              <a:lnSpc>
                <a:spcPts val="5040"/>
              </a:lnSpc>
            </a:pPr>
            <a:r>
              <a:rPr lang="en-US" sz="3600">
                <a:solidFill>
                  <a:srgbClr val="208CDE"/>
                </a:solidFill>
                <a:latin typeface="Agrandir"/>
                <a:ea typeface="Agrandir"/>
                <a:cs typeface="Agrandir"/>
                <a:sym typeface="Agrandir"/>
              </a:rPr>
              <a:t>Include everyone in games, even if they play in a different way.</a:t>
            </a:r>
          </a:p>
          <a:p>
            <a:pPr algn="l">
              <a:lnSpc>
                <a:spcPts val="2800"/>
              </a:lnSpc>
            </a:pPr>
          </a:p>
          <a:p>
            <a:pPr algn="l">
              <a:lnSpc>
                <a:spcPts val="5040"/>
              </a:lnSpc>
            </a:pPr>
            <a:r>
              <a:rPr lang="en-US" sz="3600">
                <a:solidFill>
                  <a:srgbClr val="208CDE"/>
                </a:solidFill>
                <a:latin typeface="Agrandir"/>
                <a:ea typeface="Agrandir"/>
                <a:cs typeface="Agrandir"/>
                <a:sym typeface="Agrandir"/>
              </a:rPr>
              <a:t>Celebrate each other’s efforts and talents!</a:t>
            </a:r>
          </a:p>
          <a:p>
            <a:pPr algn="l">
              <a:lnSpc>
                <a:spcPts val="2800"/>
              </a:lnSpc>
            </a:pPr>
          </a:p>
          <a:p>
            <a:pPr algn="l">
              <a:lnSpc>
                <a:spcPts val="4900"/>
              </a:lnSpc>
            </a:pPr>
          </a:p>
          <a:p>
            <a:pPr algn="l">
              <a:lnSpc>
                <a:spcPts val="4900"/>
              </a:lnSpc>
            </a:pPr>
          </a:p>
        </p:txBody>
      </p:sp>
      <p:sp>
        <p:nvSpPr>
          <p:cNvPr name="Freeform 6" id="6"/>
          <p:cNvSpPr/>
          <p:nvPr/>
        </p:nvSpPr>
        <p:spPr>
          <a:xfrm flipH="false" flipV="false" rot="0">
            <a:off x="11157987" y="6716870"/>
            <a:ext cx="2593255" cy="2773535"/>
          </a:xfrm>
          <a:custGeom>
            <a:avLst/>
            <a:gdLst/>
            <a:ahLst/>
            <a:cxnLst/>
            <a:rect r="r" b="b" t="t" l="l"/>
            <a:pathLst>
              <a:path h="2773535" w="2593255">
                <a:moveTo>
                  <a:pt x="0" y="0"/>
                </a:moveTo>
                <a:lnTo>
                  <a:pt x="2593255" y="0"/>
                </a:lnTo>
                <a:lnTo>
                  <a:pt x="2593255" y="2773535"/>
                </a:lnTo>
                <a:lnTo>
                  <a:pt x="0" y="277353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468474" y="2215391"/>
            <a:ext cx="14785527" cy="1319087"/>
          </a:xfrm>
          <a:prstGeom prst="rect">
            <a:avLst/>
          </a:prstGeom>
        </p:spPr>
        <p:txBody>
          <a:bodyPr anchor="t" rtlCol="false" tIns="0" lIns="0" bIns="0" rIns="0">
            <a:spAutoFit/>
          </a:bodyPr>
          <a:lstStyle/>
          <a:p>
            <a:pPr algn="ctr">
              <a:lnSpc>
                <a:spcPts val="10769"/>
              </a:lnSpc>
            </a:pPr>
            <a:r>
              <a:rPr lang="en-US" b="true" sz="7692">
                <a:solidFill>
                  <a:srgbClr val="76C439"/>
                </a:solidFill>
                <a:latin typeface="Atma Semi-Bold"/>
                <a:ea typeface="Atma Semi-Bold"/>
                <a:cs typeface="Atma Semi-Bold"/>
                <a:sym typeface="Atma Semi-Bold"/>
              </a:rPr>
              <a:t> HOW CAN WE BE SUPPORTIVE</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E5EFF8"/>
        </a:solidFill>
      </p:bgPr>
    </p:bg>
    <p:spTree>
      <p:nvGrpSpPr>
        <p:cNvPr id="1" name=""/>
        <p:cNvGrpSpPr/>
        <p:nvPr/>
      </p:nvGrpSpPr>
      <p:grpSpPr>
        <a:xfrm>
          <a:off x="0" y="0"/>
          <a:ext cx="0" cy="0"/>
          <a:chOff x="0" y="0"/>
          <a:chExt cx="0" cy="0"/>
        </a:xfrm>
      </p:grpSpPr>
      <p:sp>
        <p:nvSpPr>
          <p:cNvPr name="Freeform 2" id="2"/>
          <p:cNvSpPr/>
          <p:nvPr/>
        </p:nvSpPr>
        <p:spPr>
          <a:xfrm flipH="false" flipV="false" rot="0">
            <a:off x="-1159597" y="294467"/>
            <a:ext cx="9176914" cy="6737385"/>
          </a:xfrm>
          <a:custGeom>
            <a:avLst/>
            <a:gdLst/>
            <a:ahLst/>
            <a:cxnLst/>
            <a:rect r="r" b="b" t="t" l="l"/>
            <a:pathLst>
              <a:path h="6737385" w="9176914">
                <a:moveTo>
                  <a:pt x="0" y="0"/>
                </a:moveTo>
                <a:lnTo>
                  <a:pt x="9176914" y="0"/>
                </a:lnTo>
                <a:lnTo>
                  <a:pt x="9176914" y="6737385"/>
                </a:lnTo>
                <a:lnTo>
                  <a:pt x="0" y="67373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78521" y="4025296"/>
            <a:ext cx="7353114" cy="6706653"/>
          </a:xfrm>
          <a:custGeom>
            <a:avLst/>
            <a:gdLst/>
            <a:ahLst/>
            <a:cxnLst/>
            <a:rect r="r" b="b" t="t" l="l"/>
            <a:pathLst>
              <a:path h="6706653" w="7353114">
                <a:moveTo>
                  <a:pt x="0" y="0"/>
                </a:moveTo>
                <a:lnTo>
                  <a:pt x="7353113" y="0"/>
                </a:lnTo>
                <a:lnTo>
                  <a:pt x="7353113" y="6706652"/>
                </a:lnTo>
                <a:lnTo>
                  <a:pt x="0" y="67066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08519" y="620073"/>
            <a:ext cx="19316936" cy="9014570"/>
          </a:xfrm>
          <a:custGeom>
            <a:avLst/>
            <a:gdLst/>
            <a:ahLst/>
            <a:cxnLst/>
            <a:rect r="r" b="b" t="t" l="l"/>
            <a:pathLst>
              <a:path h="9014570" w="19316936">
                <a:moveTo>
                  <a:pt x="0" y="0"/>
                </a:moveTo>
                <a:lnTo>
                  <a:pt x="19316936" y="0"/>
                </a:lnTo>
                <a:lnTo>
                  <a:pt x="19316936" y="9014571"/>
                </a:lnTo>
                <a:lnTo>
                  <a:pt x="0" y="901457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3961133" y="5617661"/>
            <a:ext cx="12406895" cy="3549808"/>
          </a:xfrm>
          <a:custGeom>
            <a:avLst/>
            <a:gdLst/>
            <a:ahLst/>
            <a:cxnLst/>
            <a:rect r="r" b="b" t="t" l="l"/>
            <a:pathLst>
              <a:path h="3549808" w="12406895">
                <a:moveTo>
                  <a:pt x="0" y="0"/>
                </a:moveTo>
                <a:lnTo>
                  <a:pt x="12406895" y="0"/>
                </a:lnTo>
                <a:lnTo>
                  <a:pt x="12406895" y="3549807"/>
                </a:lnTo>
                <a:lnTo>
                  <a:pt x="0" y="3549807"/>
                </a:lnTo>
                <a:lnTo>
                  <a:pt x="0" y="0"/>
                </a:lnTo>
                <a:close/>
              </a:path>
            </a:pathLst>
          </a:custGeom>
          <a:blipFill>
            <a:blip r:embed="rId8"/>
            <a:stretch>
              <a:fillRect l="0" t="0" r="0" b="-26260"/>
            </a:stretch>
          </a:blipFill>
        </p:spPr>
      </p:sp>
      <p:sp>
        <p:nvSpPr>
          <p:cNvPr name="TextBox 6" id="6"/>
          <p:cNvSpPr txBox="true"/>
          <p:nvPr/>
        </p:nvSpPr>
        <p:spPr>
          <a:xfrm rot="0">
            <a:off x="3118592" y="2568309"/>
            <a:ext cx="14091978" cy="2559049"/>
          </a:xfrm>
          <a:prstGeom prst="rect">
            <a:avLst/>
          </a:prstGeom>
        </p:spPr>
        <p:txBody>
          <a:bodyPr anchor="t" rtlCol="false" tIns="0" lIns="0" bIns="0" rIns="0">
            <a:spAutoFit/>
          </a:bodyPr>
          <a:lstStyle/>
          <a:p>
            <a:pPr algn="l">
              <a:lnSpc>
                <a:spcPts val="4900"/>
              </a:lnSpc>
            </a:pPr>
          </a:p>
          <a:p>
            <a:pPr algn="l">
              <a:lnSpc>
                <a:spcPts val="4900"/>
              </a:lnSpc>
            </a:pPr>
            <a:r>
              <a:rPr lang="en-US" sz="3500">
                <a:solidFill>
                  <a:srgbClr val="14864F"/>
                </a:solidFill>
                <a:latin typeface="Agrandir"/>
                <a:ea typeface="Agrandir"/>
                <a:cs typeface="Agrandir"/>
                <a:sym typeface="Agrandir"/>
              </a:rPr>
              <a:t>When we choose kindness, patience, and friendship, we make our classroom and playground a place where everyone belongs.</a:t>
            </a:r>
          </a:p>
          <a:p>
            <a:pPr algn="l">
              <a:lnSpc>
                <a:spcPts val="4900"/>
              </a:lnSpc>
            </a:pPr>
          </a:p>
        </p:txBody>
      </p:sp>
      <p:sp>
        <p:nvSpPr>
          <p:cNvPr name="TextBox 7" id="7"/>
          <p:cNvSpPr txBox="true"/>
          <p:nvPr/>
        </p:nvSpPr>
        <p:spPr>
          <a:xfrm rot="0">
            <a:off x="2668629" y="1455800"/>
            <a:ext cx="14785527" cy="1319087"/>
          </a:xfrm>
          <a:prstGeom prst="rect">
            <a:avLst/>
          </a:prstGeom>
        </p:spPr>
        <p:txBody>
          <a:bodyPr anchor="t" rtlCol="false" tIns="0" lIns="0" bIns="0" rIns="0">
            <a:spAutoFit/>
          </a:bodyPr>
          <a:lstStyle/>
          <a:p>
            <a:pPr algn="ctr">
              <a:lnSpc>
                <a:spcPts val="10769"/>
              </a:lnSpc>
            </a:pPr>
            <a:r>
              <a:rPr lang="en-US" b="true" sz="7692">
                <a:solidFill>
                  <a:srgbClr val="76C439"/>
                </a:solidFill>
                <a:latin typeface="Atma Semi-Bold"/>
                <a:ea typeface="Atma Semi-Bold"/>
                <a:cs typeface="Atma Semi-Bold"/>
                <a:sym typeface="Atma Semi-Bold"/>
              </a:rPr>
              <a:t> WE ALL BELONG</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5EFF8"/>
        </a:solidFill>
      </p:bgPr>
    </p:bg>
    <p:spTree>
      <p:nvGrpSpPr>
        <p:cNvPr id="1" name=""/>
        <p:cNvGrpSpPr/>
        <p:nvPr/>
      </p:nvGrpSpPr>
      <p:grpSpPr>
        <a:xfrm>
          <a:off x="0" y="0"/>
          <a:ext cx="0" cy="0"/>
          <a:chOff x="0" y="0"/>
          <a:chExt cx="0" cy="0"/>
        </a:xfrm>
      </p:grpSpPr>
      <p:sp>
        <p:nvSpPr>
          <p:cNvPr name="Freeform 2" id="2"/>
          <p:cNvSpPr/>
          <p:nvPr/>
        </p:nvSpPr>
        <p:spPr>
          <a:xfrm flipH="false" flipV="false" rot="0">
            <a:off x="8632194" y="-649316"/>
            <a:ext cx="9336661" cy="7200900"/>
          </a:xfrm>
          <a:custGeom>
            <a:avLst/>
            <a:gdLst/>
            <a:ahLst/>
            <a:cxnLst/>
            <a:rect r="r" b="b" t="t" l="l"/>
            <a:pathLst>
              <a:path h="7200900" w="9336661">
                <a:moveTo>
                  <a:pt x="0" y="0"/>
                </a:moveTo>
                <a:lnTo>
                  <a:pt x="9336662" y="0"/>
                </a:lnTo>
                <a:lnTo>
                  <a:pt x="9336662"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24926">
            <a:off x="13583061" y="3154319"/>
            <a:ext cx="6505137" cy="8855546"/>
          </a:xfrm>
          <a:custGeom>
            <a:avLst/>
            <a:gdLst/>
            <a:ahLst/>
            <a:cxnLst/>
            <a:rect r="r" b="b" t="t" l="l"/>
            <a:pathLst>
              <a:path h="8855546" w="6505137">
                <a:moveTo>
                  <a:pt x="0" y="0"/>
                </a:moveTo>
                <a:lnTo>
                  <a:pt x="6505137" y="0"/>
                </a:lnTo>
                <a:lnTo>
                  <a:pt x="6505137" y="8855546"/>
                </a:lnTo>
                <a:lnTo>
                  <a:pt x="0" y="88555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54062" y="426482"/>
            <a:ext cx="16230600" cy="9434036"/>
          </a:xfrm>
          <a:custGeom>
            <a:avLst/>
            <a:gdLst/>
            <a:ahLst/>
            <a:cxnLst/>
            <a:rect r="r" b="b" t="t" l="l"/>
            <a:pathLst>
              <a:path h="9434036" w="16230600">
                <a:moveTo>
                  <a:pt x="0" y="0"/>
                </a:moveTo>
                <a:lnTo>
                  <a:pt x="16230600" y="0"/>
                </a:lnTo>
                <a:lnTo>
                  <a:pt x="16230600" y="9434036"/>
                </a:lnTo>
                <a:lnTo>
                  <a:pt x="0" y="94340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771376" y="3748172"/>
            <a:ext cx="14179723" cy="8174019"/>
          </a:xfrm>
          <a:prstGeom prst="rect">
            <a:avLst/>
          </a:prstGeom>
        </p:spPr>
        <p:txBody>
          <a:bodyPr anchor="t" rtlCol="false" tIns="0" lIns="0" bIns="0" rIns="0">
            <a:spAutoFit/>
          </a:bodyPr>
          <a:lstStyle/>
          <a:p>
            <a:pPr algn="l">
              <a:lnSpc>
                <a:spcPts val="5740"/>
              </a:lnSpc>
            </a:pPr>
            <a:r>
              <a:rPr lang="en-US" sz="4100" b="true">
                <a:solidFill>
                  <a:srgbClr val="14864F"/>
                </a:solidFill>
                <a:latin typeface="Agrandir Bold"/>
                <a:ea typeface="Agrandir Bold"/>
                <a:cs typeface="Agrandir Bold"/>
                <a:sym typeface="Agrandir Bold"/>
              </a:rPr>
              <a:t>Flex your arm and while you do, feel your muscles.</a:t>
            </a:r>
          </a:p>
          <a:p>
            <a:pPr algn="l">
              <a:lnSpc>
                <a:spcPts val="5180"/>
              </a:lnSpc>
            </a:pPr>
          </a:p>
          <a:p>
            <a:pPr algn="l">
              <a:lnSpc>
                <a:spcPts val="5180"/>
              </a:lnSpc>
            </a:pPr>
            <a:r>
              <a:rPr lang="en-US" sz="3700">
                <a:solidFill>
                  <a:srgbClr val="14864F"/>
                </a:solidFill>
                <a:latin typeface="Agrandir"/>
                <a:ea typeface="Agrandir"/>
                <a:cs typeface="Agrandir"/>
                <a:sym typeface="Agrandir"/>
              </a:rPr>
              <a:t>1. What do muscles do?</a:t>
            </a:r>
          </a:p>
          <a:p>
            <a:pPr algn="l">
              <a:lnSpc>
                <a:spcPts val="5180"/>
              </a:lnSpc>
            </a:pPr>
          </a:p>
          <a:p>
            <a:pPr algn="l">
              <a:lnSpc>
                <a:spcPts val="5180"/>
              </a:lnSpc>
            </a:pPr>
            <a:r>
              <a:rPr lang="en-US" sz="3700">
                <a:solidFill>
                  <a:srgbClr val="14864F"/>
                </a:solidFill>
                <a:latin typeface="Agrandir"/>
                <a:ea typeface="Agrandir"/>
                <a:cs typeface="Agrandir"/>
                <a:sym typeface="Agrandir"/>
              </a:rPr>
              <a:t>2. Why do we need them?</a:t>
            </a:r>
          </a:p>
          <a:p>
            <a:pPr algn="l">
              <a:lnSpc>
                <a:spcPts val="5180"/>
              </a:lnSpc>
            </a:pPr>
          </a:p>
          <a:p>
            <a:pPr algn="l">
              <a:lnSpc>
                <a:spcPts val="5180"/>
              </a:lnSpc>
            </a:pPr>
            <a:r>
              <a:rPr lang="en-US" sz="3700">
                <a:solidFill>
                  <a:srgbClr val="14864F"/>
                </a:solidFill>
                <a:latin typeface="Agrandir"/>
                <a:ea typeface="Agrandir"/>
                <a:cs typeface="Agrandir"/>
                <a:sym typeface="Agrandir"/>
              </a:rPr>
              <a:t>3. Where are muscles found in our bodies?</a:t>
            </a:r>
          </a:p>
          <a:p>
            <a:pPr algn="l">
              <a:lnSpc>
                <a:spcPts val="5180"/>
              </a:lnSpc>
            </a:pPr>
          </a:p>
          <a:p>
            <a:pPr algn="l">
              <a:lnSpc>
                <a:spcPts val="5180"/>
              </a:lnSpc>
            </a:pPr>
          </a:p>
          <a:p>
            <a:pPr algn="l">
              <a:lnSpc>
                <a:spcPts val="5180"/>
              </a:lnSpc>
            </a:pPr>
          </a:p>
          <a:p>
            <a:pPr algn="l">
              <a:lnSpc>
                <a:spcPts val="1120"/>
              </a:lnSpc>
            </a:pPr>
          </a:p>
          <a:p>
            <a:pPr algn="l">
              <a:lnSpc>
                <a:spcPts val="4900"/>
              </a:lnSpc>
            </a:pPr>
          </a:p>
          <a:p>
            <a:pPr algn="ctr">
              <a:lnSpc>
                <a:spcPts val="5740"/>
              </a:lnSpc>
            </a:pPr>
          </a:p>
        </p:txBody>
      </p:sp>
      <p:sp>
        <p:nvSpPr>
          <p:cNvPr name="TextBox 6" id="6"/>
          <p:cNvSpPr txBox="true"/>
          <p:nvPr/>
        </p:nvSpPr>
        <p:spPr>
          <a:xfrm rot="0">
            <a:off x="1217214" y="2215391"/>
            <a:ext cx="13288048" cy="1319087"/>
          </a:xfrm>
          <a:prstGeom prst="rect">
            <a:avLst/>
          </a:prstGeom>
        </p:spPr>
        <p:txBody>
          <a:bodyPr anchor="t" rtlCol="false" tIns="0" lIns="0" bIns="0" rIns="0">
            <a:spAutoFit/>
          </a:bodyPr>
          <a:lstStyle/>
          <a:p>
            <a:pPr algn="ctr">
              <a:lnSpc>
                <a:spcPts val="10769"/>
              </a:lnSpc>
            </a:pPr>
            <a:r>
              <a:rPr lang="en-US" b="true" sz="7692">
                <a:solidFill>
                  <a:srgbClr val="76C439"/>
                </a:solidFill>
                <a:latin typeface="Atma Semi-Bold"/>
                <a:ea typeface="Atma Semi-Bold"/>
                <a:cs typeface="Atma Semi-Bold"/>
                <a:sym typeface="Atma Semi-Bold"/>
              </a:rPr>
              <a:t>LET’S TALK ABOUT MUSCLES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E5EFF8"/>
        </a:solidFill>
      </p:bgPr>
    </p:bg>
    <p:spTree>
      <p:nvGrpSpPr>
        <p:cNvPr id="1" name=""/>
        <p:cNvGrpSpPr/>
        <p:nvPr/>
      </p:nvGrpSpPr>
      <p:grpSpPr>
        <a:xfrm>
          <a:off x="0" y="0"/>
          <a:ext cx="0" cy="0"/>
          <a:chOff x="0" y="0"/>
          <a:chExt cx="0" cy="0"/>
        </a:xfrm>
      </p:grpSpPr>
      <p:sp>
        <p:nvSpPr>
          <p:cNvPr name="Freeform 2" id="2"/>
          <p:cNvSpPr/>
          <p:nvPr/>
        </p:nvSpPr>
        <p:spPr>
          <a:xfrm flipH="false" flipV="false" rot="0">
            <a:off x="8632194" y="-649316"/>
            <a:ext cx="9336661" cy="7200900"/>
          </a:xfrm>
          <a:custGeom>
            <a:avLst/>
            <a:gdLst/>
            <a:ahLst/>
            <a:cxnLst/>
            <a:rect r="r" b="b" t="t" l="l"/>
            <a:pathLst>
              <a:path h="7200900" w="9336661">
                <a:moveTo>
                  <a:pt x="0" y="0"/>
                </a:moveTo>
                <a:lnTo>
                  <a:pt x="9336662" y="0"/>
                </a:lnTo>
                <a:lnTo>
                  <a:pt x="9336662"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24926">
            <a:off x="13583061" y="3154319"/>
            <a:ext cx="6505137" cy="8855546"/>
          </a:xfrm>
          <a:custGeom>
            <a:avLst/>
            <a:gdLst/>
            <a:ahLst/>
            <a:cxnLst/>
            <a:rect r="r" b="b" t="t" l="l"/>
            <a:pathLst>
              <a:path h="8855546" w="6505137">
                <a:moveTo>
                  <a:pt x="0" y="0"/>
                </a:moveTo>
                <a:lnTo>
                  <a:pt x="6505137" y="0"/>
                </a:lnTo>
                <a:lnTo>
                  <a:pt x="6505137" y="8855546"/>
                </a:lnTo>
                <a:lnTo>
                  <a:pt x="0" y="88555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54062" y="426482"/>
            <a:ext cx="16230600" cy="9434036"/>
          </a:xfrm>
          <a:custGeom>
            <a:avLst/>
            <a:gdLst/>
            <a:ahLst/>
            <a:cxnLst/>
            <a:rect r="r" b="b" t="t" l="l"/>
            <a:pathLst>
              <a:path h="9434036" w="16230600">
                <a:moveTo>
                  <a:pt x="0" y="0"/>
                </a:moveTo>
                <a:lnTo>
                  <a:pt x="16230600" y="0"/>
                </a:lnTo>
                <a:lnTo>
                  <a:pt x="16230600" y="9434036"/>
                </a:lnTo>
                <a:lnTo>
                  <a:pt x="0" y="94340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4196448" y="5143500"/>
            <a:ext cx="7329579" cy="4502881"/>
          </a:xfrm>
          <a:custGeom>
            <a:avLst/>
            <a:gdLst/>
            <a:ahLst/>
            <a:cxnLst/>
            <a:rect r="r" b="b" t="t" l="l"/>
            <a:pathLst>
              <a:path h="4502881" w="7329579">
                <a:moveTo>
                  <a:pt x="0" y="0"/>
                </a:moveTo>
                <a:lnTo>
                  <a:pt x="7329579" y="0"/>
                </a:lnTo>
                <a:lnTo>
                  <a:pt x="7329579" y="4502881"/>
                </a:lnTo>
                <a:lnTo>
                  <a:pt x="0" y="4502881"/>
                </a:lnTo>
                <a:lnTo>
                  <a:pt x="0" y="0"/>
                </a:lnTo>
                <a:close/>
              </a:path>
            </a:pathLst>
          </a:custGeom>
          <a:blipFill>
            <a:blip r:embed="rId8"/>
            <a:stretch>
              <a:fillRect l="0" t="0" r="0" b="0"/>
            </a:stretch>
          </a:blipFill>
        </p:spPr>
      </p:sp>
      <p:sp>
        <p:nvSpPr>
          <p:cNvPr name="TextBox 6" id="6"/>
          <p:cNvSpPr txBox="true"/>
          <p:nvPr/>
        </p:nvSpPr>
        <p:spPr>
          <a:xfrm rot="0">
            <a:off x="3136717" y="3133225"/>
            <a:ext cx="10163808" cy="5395611"/>
          </a:xfrm>
          <a:prstGeom prst="rect">
            <a:avLst/>
          </a:prstGeom>
        </p:spPr>
        <p:txBody>
          <a:bodyPr anchor="t" rtlCol="false" tIns="0" lIns="0" bIns="0" rIns="0">
            <a:spAutoFit/>
          </a:bodyPr>
          <a:lstStyle/>
          <a:p>
            <a:pPr algn="l">
              <a:lnSpc>
                <a:spcPts val="5320"/>
              </a:lnSpc>
            </a:pPr>
          </a:p>
          <a:p>
            <a:pPr algn="l">
              <a:lnSpc>
                <a:spcPts val="3779"/>
              </a:lnSpc>
            </a:pPr>
          </a:p>
          <a:p>
            <a:pPr algn="l">
              <a:lnSpc>
                <a:spcPts val="3779"/>
              </a:lnSpc>
            </a:pPr>
            <a:r>
              <a:rPr lang="en-US" sz="2699">
                <a:solidFill>
                  <a:srgbClr val="14864F"/>
                </a:solidFill>
                <a:latin typeface="Agrandir"/>
                <a:ea typeface="Agrandir"/>
                <a:cs typeface="Agrandir"/>
                <a:sym typeface="Agrandir"/>
              </a:rPr>
              <a:t>Lesson created by Cure LGMD2i Canada Foundation</a:t>
            </a:r>
          </a:p>
          <a:p>
            <a:pPr algn="l">
              <a:lnSpc>
                <a:spcPts val="1120"/>
              </a:lnSpc>
            </a:pPr>
          </a:p>
          <a:p>
            <a:pPr algn="l">
              <a:lnSpc>
                <a:spcPts val="3779"/>
              </a:lnSpc>
            </a:pPr>
            <a:r>
              <a:rPr lang="en-US" sz="2699">
                <a:solidFill>
                  <a:srgbClr val="14864F"/>
                </a:solidFill>
                <a:latin typeface="Agrandir"/>
                <a:ea typeface="Agrandir"/>
                <a:cs typeface="Agrandir"/>
                <a:sym typeface="Agrandir"/>
              </a:rPr>
              <a:t>Graphics and design elements used under Canva Pro License.</a:t>
            </a:r>
          </a:p>
          <a:p>
            <a:pPr algn="l">
              <a:lnSpc>
                <a:spcPts val="1120"/>
              </a:lnSpc>
            </a:pPr>
          </a:p>
          <a:p>
            <a:pPr algn="l">
              <a:lnSpc>
                <a:spcPts val="3779"/>
              </a:lnSpc>
            </a:pPr>
            <a:r>
              <a:rPr lang="en-US" sz="2699">
                <a:solidFill>
                  <a:srgbClr val="14864F"/>
                </a:solidFill>
                <a:latin typeface="Agrandir"/>
                <a:ea typeface="Agrandir"/>
                <a:cs typeface="Agrandir"/>
                <a:sym typeface="Agrandir"/>
              </a:rPr>
              <a:t>Some illustrations from Canva contributors via Canva Pro.</a:t>
            </a:r>
          </a:p>
          <a:p>
            <a:pPr algn="l">
              <a:lnSpc>
                <a:spcPts val="3639"/>
              </a:lnSpc>
            </a:pPr>
          </a:p>
          <a:p>
            <a:pPr algn="l">
              <a:lnSpc>
                <a:spcPts val="2939"/>
              </a:lnSpc>
            </a:pPr>
          </a:p>
          <a:p>
            <a:pPr algn="l">
              <a:lnSpc>
                <a:spcPts val="2939"/>
              </a:lnSpc>
            </a:pPr>
          </a:p>
          <a:p>
            <a:pPr algn="l">
              <a:lnSpc>
                <a:spcPts val="5040"/>
              </a:lnSpc>
            </a:pPr>
          </a:p>
          <a:p>
            <a:pPr algn="l">
              <a:lnSpc>
                <a:spcPts val="5040"/>
              </a:lnSpc>
            </a:pPr>
          </a:p>
        </p:txBody>
      </p:sp>
      <p:sp>
        <p:nvSpPr>
          <p:cNvPr name="TextBox 7" id="7"/>
          <p:cNvSpPr txBox="true"/>
          <p:nvPr/>
        </p:nvSpPr>
        <p:spPr>
          <a:xfrm rot="0">
            <a:off x="468474" y="2215391"/>
            <a:ext cx="14785527" cy="1319087"/>
          </a:xfrm>
          <a:prstGeom prst="rect">
            <a:avLst/>
          </a:prstGeom>
        </p:spPr>
        <p:txBody>
          <a:bodyPr anchor="t" rtlCol="false" tIns="0" lIns="0" bIns="0" rIns="0">
            <a:spAutoFit/>
          </a:bodyPr>
          <a:lstStyle/>
          <a:p>
            <a:pPr algn="ctr">
              <a:lnSpc>
                <a:spcPts val="10769"/>
              </a:lnSpc>
            </a:pPr>
            <a:r>
              <a:rPr lang="en-US" b="true" sz="7692">
                <a:solidFill>
                  <a:srgbClr val="76C439"/>
                </a:solidFill>
                <a:latin typeface="Atma Bold"/>
                <a:ea typeface="Atma Bold"/>
                <a:cs typeface="Atma Bold"/>
                <a:sym typeface="Atma Bold"/>
              </a:rPr>
              <a:t>CREDITS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5EFF8"/>
        </a:solidFill>
      </p:bgPr>
    </p:bg>
    <p:spTree>
      <p:nvGrpSpPr>
        <p:cNvPr id="1" name=""/>
        <p:cNvGrpSpPr/>
        <p:nvPr/>
      </p:nvGrpSpPr>
      <p:grpSpPr>
        <a:xfrm>
          <a:off x="0" y="0"/>
          <a:ext cx="0" cy="0"/>
          <a:chOff x="0" y="0"/>
          <a:chExt cx="0" cy="0"/>
        </a:xfrm>
      </p:grpSpPr>
      <p:sp>
        <p:nvSpPr>
          <p:cNvPr name="Freeform 2" id="2"/>
          <p:cNvSpPr/>
          <p:nvPr/>
        </p:nvSpPr>
        <p:spPr>
          <a:xfrm flipH="false" flipV="false" rot="0">
            <a:off x="8632194" y="-649316"/>
            <a:ext cx="9336661" cy="7200900"/>
          </a:xfrm>
          <a:custGeom>
            <a:avLst/>
            <a:gdLst/>
            <a:ahLst/>
            <a:cxnLst/>
            <a:rect r="r" b="b" t="t" l="l"/>
            <a:pathLst>
              <a:path h="7200900" w="9336661">
                <a:moveTo>
                  <a:pt x="0" y="0"/>
                </a:moveTo>
                <a:lnTo>
                  <a:pt x="9336662" y="0"/>
                </a:lnTo>
                <a:lnTo>
                  <a:pt x="9336662"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24926">
            <a:off x="13583061" y="3154319"/>
            <a:ext cx="6505137" cy="8855546"/>
          </a:xfrm>
          <a:custGeom>
            <a:avLst/>
            <a:gdLst/>
            <a:ahLst/>
            <a:cxnLst/>
            <a:rect r="r" b="b" t="t" l="l"/>
            <a:pathLst>
              <a:path h="8855546" w="6505137">
                <a:moveTo>
                  <a:pt x="0" y="0"/>
                </a:moveTo>
                <a:lnTo>
                  <a:pt x="6505137" y="0"/>
                </a:lnTo>
                <a:lnTo>
                  <a:pt x="6505137" y="8855546"/>
                </a:lnTo>
                <a:lnTo>
                  <a:pt x="0" y="88555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54062" y="426482"/>
            <a:ext cx="16230600" cy="9434036"/>
          </a:xfrm>
          <a:custGeom>
            <a:avLst/>
            <a:gdLst/>
            <a:ahLst/>
            <a:cxnLst/>
            <a:rect r="r" b="b" t="t" l="l"/>
            <a:pathLst>
              <a:path h="9434036" w="16230600">
                <a:moveTo>
                  <a:pt x="0" y="0"/>
                </a:moveTo>
                <a:lnTo>
                  <a:pt x="16230600" y="0"/>
                </a:lnTo>
                <a:lnTo>
                  <a:pt x="16230600" y="9434036"/>
                </a:lnTo>
                <a:lnTo>
                  <a:pt x="0" y="94340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217214" y="2215391"/>
            <a:ext cx="13288048" cy="1319087"/>
          </a:xfrm>
          <a:prstGeom prst="rect">
            <a:avLst/>
          </a:prstGeom>
        </p:spPr>
        <p:txBody>
          <a:bodyPr anchor="t" rtlCol="false" tIns="0" lIns="0" bIns="0" rIns="0">
            <a:spAutoFit/>
          </a:bodyPr>
          <a:lstStyle/>
          <a:p>
            <a:pPr algn="ctr">
              <a:lnSpc>
                <a:spcPts val="10769"/>
              </a:lnSpc>
            </a:pPr>
            <a:r>
              <a:rPr lang="en-US" b="true" sz="7692">
                <a:solidFill>
                  <a:srgbClr val="76C439"/>
                </a:solidFill>
                <a:latin typeface="Atma Semi-Bold"/>
                <a:ea typeface="Atma Semi-Bold"/>
                <a:cs typeface="Atma Semi-Bold"/>
                <a:sym typeface="Atma Semi-Bold"/>
              </a:rPr>
              <a:t>WHAT DO MUSCLES DO?</a:t>
            </a:r>
          </a:p>
        </p:txBody>
      </p:sp>
      <p:sp>
        <p:nvSpPr>
          <p:cNvPr name="TextBox 6" id="6"/>
          <p:cNvSpPr txBox="true"/>
          <p:nvPr/>
        </p:nvSpPr>
        <p:spPr>
          <a:xfrm rot="0">
            <a:off x="920005" y="3783955"/>
            <a:ext cx="13882466" cy="7092315"/>
          </a:xfrm>
          <a:prstGeom prst="rect">
            <a:avLst/>
          </a:prstGeom>
        </p:spPr>
        <p:txBody>
          <a:bodyPr anchor="t" rtlCol="false" tIns="0" lIns="0" bIns="0" rIns="0">
            <a:spAutoFit/>
          </a:bodyPr>
          <a:lstStyle/>
          <a:p>
            <a:pPr algn="l">
              <a:lnSpc>
                <a:spcPts val="5179"/>
              </a:lnSpc>
            </a:pPr>
            <a:r>
              <a:rPr lang="en-US" sz="3699">
                <a:solidFill>
                  <a:srgbClr val="208CDE"/>
                </a:solidFill>
                <a:latin typeface="Agrandir"/>
                <a:ea typeface="Agrandir"/>
                <a:cs typeface="Agrandir"/>
                <a:sym typeface="Agrandir"/>
              </a:rPr>
              <a:t>Muscles are the parts of our body that help us move and do things. They pull on our bones so we can walk, run, jump, smile, and even breathe! Muscles also help hold our body up and protect our organs. </a:t>
            </a:r>
          </a:p>
          <a:p>
            <a:pPr algn="l">
              <a:lnSpc>
                <a:spcPts val="3366"/>
              </a:lnSpc>
            </a:pPr>
          </a:p>
          <a:p>
            <a:pPr algn="l">
              <a:lnSpc>
                <a:spcPts val="5179"/>
              </a:lnSpc>
            </a:pPr>
            <a:r>
              <a:rPr lang="en-US" sz="3699">
                <a:solidFill>
                  <a:srgbClr val="208CDE"/>
                </a:solidFill>
                <a:latin typeface="Agrandir"/>
                <a:ea typeface="Agrandir"/>
                <a:cs typeface="Agrandir"/>
                <a:sym typeface="Agrandir"/>
              </a:rPr>
              <a:t>Some muscles work when we tell them to, like when we pick up a pencil, and others work all the time without us thinking </a:t>
            </a:r>
          </a:p>
          <a:p>
            <a:pPr algn="l">
              <a:lnSpc>
                <a:spcPts val="5179"/>
              </a:lnSpc>
            </a:pPr>
            <a:r>
              <a:rPr lang="en-US" sz="3699">
                <a:solidFill>
                  <a:srgbClr val="208CDE"/>
                </a:solidFill>
                <a:latin typeface="Agrandir"/>
                <a:ea typeface="Agrandir"/>
                <a:cs typeface="Agrandir"/>
                <a:sym typeface="Agrandir"/>
              </a:rPr>
              <a:t>about it, like our heart or the muscles that help us breathe.</a:t>
            </a:r>
          </a:p>
          <a:p>
            <a:pPr algn="l">
              <a:lnSpc>
                <a:spcPts val="5179"/>
              </a:lnSpc>
            </a:pPr>
          </a:p>
          <a:p>
            <a:pPr algn="l">
              <a:lnSpc>
                <a:spcPts val="4900"/>
              </a:lnSpc>
            </a:pPr>
          </a:p>
          <a:p>
            <a:pPr algn="ctr">
              <a:lnSpc>
                <a:spcPts val="5740"/>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5EFF8"/>
        </a:solidFill>
      </p:bgPr>
    </p:bg>
    <p:spTree>
      <p:nvGrpSpPr>
        <p:cNvPr id="1" name=""/>
        <p:cNvGrpSpPr/>
        <p:nvPr/>
      </p:nvGrpSpPr>
      <p:grpSpPr>
        <a:xfrm>
          <a:off x="0" y="0"/>
          <a:ext cx="0" cy="0"/>
          <a:chOff x="0" y="0"/>
          <a:chExt cx="0" cy="0"/>
        </a:xfrm>
      </p:grpSpPr>
      <p:sp>
        <p:nvSpPr>
          <p:cNvPr name="Freeform 2" id="2"/>
          <p:cNvSpPr/>
          <p:nvPr/>
        </p:nvSpPr>
        <p:spPr>
          <a:xfrm flipH="false" flipV="false" rot="0">
            <a:off x="8632194" y="-649316"/>
            <a:ext cx="9336661" cy="7200900"/>
          </a:xfrm>
          <a:custGeom>
            <a:avLst/>
            <a:gdLst/>
            <a:ahLst/>
            <a:cxnLst/>
            <a:rect r="r" b="b" t="t" l="l"/>
            <a:pathLst>
              <a:path h="7200900" w="9336661">
                <a:moveTo>
                  <a:pt x="0" y="0"/>
                </a:moveTo>
                <a:lnTo>
                  <a:pt x="9336662" y="0"/>
                </a:lnTo>
                <a:lnTo>
                  <a:pt x="9336662"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24926">
            <a:off x="13583061" y="3154319"/>
            <a:ext cx="6505137" cy="8855546"/>
          </a:xfrm>
          <a:custGeom>
            <a:avLst/>
            <a:gdLst/>
            <a:ahLst/>
            <a:cxnLst/>
            <a:rect r="r" b="b" t="t" l="l"/>
            <a:pathLst>
              <a:path h="8855546" w="6505137">
                <a:moveTo>
                  <a:pt x="0" y="0"/>
                </a:moveTo>
                <a:lnTo>
                  <a:pt x="6505137" y="0"/>
                </a:lnTo>
                <a:lnTo>
                  <a:pt x="6505137" y="8855546"/>
                </a:lnTo>
                <a:lnTo>
                  <a:pt x="0" y="88555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54062" y="426482"/>
            <a:ext cx="16230600" cy="9434036"/>
          </a:xfrm>
          <a:custGeom>
            <a:avLst/>
            <a:gdLst/>
            <a:ahLst/>
            <a:cxnLst/>
            <a:rect r="r" b="b" t="t" l="l"/>
            <a:pathLst>
              <a:path h="9434036" w="16230600">
                <a:moveTo>
                  <a:pt x="0" y="0"/>
                </a:moveTo>
                <a:lnTo>
                  <a:pt x="16230600" y="0"/>
                </a:lnTo>
                <a:lnTo>
                  <a:pt x="16230600" y="9434036"/>
                </a:lnTo>
                <a:lnTo>
                  <a:pt x="0" y="94340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2911360" y="2637722"/>
            <a:ext cx="2483852" cy="2505778"/>
          </a:xfrm>
          <a:custGeom>
            <a:avLst/>
            <a:gdLst/>
            <a:ahLst/>
            <a:cxnLst/>
            <a:rect r="r" b="b" t="t" l="l"/>
            <a:pathLst>
              <a:path h="2505778" w="2483852">
                <a:moveTo>
                  <a:pt x="0" y="0"/>
                </a:moveTo>
                <a:lnTo>
                  <a:pt x="2483852" y="0"/>
                </a:lnTo>
                <a:lnTo>
                  <a:pt x="2483852" y="2505778"/>
                </a:lnTo>
                <a:lnTo>
                  <a:pt x="0" y="2505778"/>
                </a:lnTo>
                <a:lnTo>
                  <a:pt x="0" y="0"/>
                </a:lnTo>
                <a:close/>
              </a:path>
            </a:pathLst>
          </a:custGeom>
          <a:blipFill>
            <a:blip r:embed="rId8"/>
            <a:stretch>
              <a:fillRect l="0" t="0" r="0" b="0"/>
            </a:stretch>
          </a:blipFill>
        </p:spPr>
      </p:sp>
      <p:sp>
        <p:nvSpPr>
          <p:cNvPr name="TextBox 6" id="6"/>
          <p:cNvSpPr txBox="true"/>
          <p:nvPr/>
        </p:nvSpPr>
        <p:spPr>
          <a:xfrm rot="0">
            <a:off x="771376" y="3508501"/>
            <a:ext cx="14179723" cy="7692390"/>
          </a:xfrm>
          <a:prstGeom prst="rect">
            <a:avLst/>
          </a:prstGeom>
        </p:spPr>
        <p:txBody>
          <a:bodyPr anchor="t" rtlCol="false" tIns="0" lIns="0" bIns="0" rIns="0">
            <a:spAutoFit/>
          </a:bodyPr>
          <a:lstStyle/>
          <a:p>
            <a:pPr algn="just">
              <a:lnSpc>
                <a:spcPts val="5180"/>
              </a:lnSpc>
            </a:pPr>
            <a:r>
              <a:rPr lang="en-US" sz="3700" b="true">
                <a:solidFill>
                  <a:srgbClr val="14864F"/>
                </a:solidFill>
                <a:latin typeface="Agrandir Bold"/>
                <a:ea typeface="Agrandir Bold"/>
                <a:cs typeface="Agrandir Bold"/>
                <a:sym typeface="Agrandir Bold"/>
              </a:rPr>
              <a:t>1. They Help Us Move</a:t>
            </a:r>
          </a:p>
          <a:p>
            <a:pPr algn="just">
              <a:lnSpc>
                <a:spcPts val="2183"/>
              </a:lnSpc>
            </a:pPr>
          </a:p>
          <a:p>
            <a:pPr algn="just">
              <a:lnSpc>
                <a:spcPts val="5180"/>
              </a:lnSpc>
            </a:pPr>
            <a:r>
              <a:rPr lang="en-US" sz="3700">
                <a:solidFill>
                  <a:srgbClr val="14864F"/>
                </a:solidFill>
                <a:latin typeface="Agrandir"/>
                <a:ea typeface="Agrandir"/>
                <a:cs typeface="Agrandir"/>
                <a:sym typeface="Agrandir"/>
              </a:rPr>
              <a:t>Muscles are what make movement possible.</a:t>
            </a:r>
          </a:p>
          <a:p>
            <a:pPr algn="just">
              <a:lnSpc>
                <a:spcPts val="5180"/>
              </a:lnSpc>
            </a:pPr>
            <a:r>
              <a:rPr lang="en-US" sz="3700">
                <a:solidFill>
                  <a:srgbClr val="14864F"/>
                </a:solidFill>
                <a:latin typeface="Agrandir"/>
                <a:ea typeface="Agrandir"/>
                <a:cs typeface="Agrandir"/>
                <a:sym typeface="Agrandir"/>
              </a:rPr>
              <a:t>They’re attached to our bones by strong cords called tendons.</a:t>
            </a:r>
          </a:p>
          <a:p>
            <a:pPr algn="just">
              <a:lnSpc>
                <a:spcPts val="5180"/>
              </a:lnSpc>
            </a:pPr>
            <a:r>
              <a:rPr lang="en-US" sz="3700">
                <a:solidFill>
                  <a:srgbClr val="14864F"/>
                </a:solidFill>
                <a:latin typeface="Agrandir"/>
                <a:ea typeface="Agrandir"/>
                <a:cs typeface="Agrandir"/>
                <a:sym typeface="Agrandir"/>
              </a:rPr>
              <a:t>When a muscle tightens (contracts), it pulls on the bone. That’s how we bend our arm, kick a ball, or smile.</a:t>
            </a:r>
          </a:p>
          <a:p>
            <a:pPr algn="just">
              <a:lnSpc>
                <a:spcPts val="2240"/>
              </a:lnSpc>
            </a:pPr>
          </a:p>
          <a:p>
            <a:pPr algn="just">
              <a:lnSpc>
                <a:spcPts val="4620"/>
              </a:lnSpc>
            </a:pPr>
            <a:r>
              <a:rPr lang="en-US" sz="3300" b="true">
                <a:solidFill>
                  <a:srgbClr val="208CDE"/>
                </a:solidFill>
                <a:latin typeface="Agrandir Bold"/>
                <a:ea typeface="Agrandir Bold"/>
                <a:cs typeface="Agrandir Bold"/>
                <a:sym typeface="Agrandir Bold"/>
              </a:rPr>
              <a:t>Example:</a:t>
            </a:r>
            <a:r>
              <a:rPr lang="en-US" sz="3300">
                <a:solidFill>
                  <a:srgbClr val="208CDE"/>
                </a:solidFill>
                <a:latin typeface="Agrandir"/>
                <a:ea typeface="Agrandir"/>
                <a:cs typeface="Agrandir"/>
                <a:sym typeface="Agrandir"/>
              </a:rPr>
              <a:t> When you pick up a pencil, the muscles in your </a:t>
            </a:r>
          </a:p>
          <a:p>
            <a:pPr algn="just">
              <a:lnSpc>
                <a:spcPts val="4620"/>
              </a:lnSpc>
            </a:pPr>
            <a:r>
              <a:rPr lang="en-US" sz="3300">
                <a:solidFill>
                  <a:srgbClr val="208CDE"/>
                </a:solidFill>
                <a:latin typeface="Agrandir"/>
                <a:ea typeface="Agrandir"/>
                <a:cs typeface="Agrandir"/>
                <a:sym typeface="Agrandir"/>
              </a:rPr>
              <a:t>arm tighten to lift it, and when you put it down, they relax </a:t>
            </a:r>
          </a:p>
          <a:p>
            <a:pPr algn="just">
              <a:lnSpc>
                <a:spcPts val="4620"/>
              </a:lnSpc>
            </a:pPr>
            <a:r>
              <a:rPr lang="en-US" sz="3300">
                <a:solidFill>
                  <a:srgbClr val="208CDE"/>
                </a:solidFill>
                <a:latin typeface="Agrandir"/>
                <a:ea typeface="Agrandir"/>
                <a:cs typeface="Agrandir"/>
                <a:sym typeface="Agrandir"/>
              </a:rPr>
              <a:t>again.</a:t>
            </a:r>
          </a:p>
          <a:p>
            <a:pPr algn="just">
              <a:lnSpc>
                <a:spcPts val="5180"/>
              </a:lnSpc>
            </a:pPr>
          </a:p>
          <a:p>
            <a:pPr algn="just">
              <a:lnSpc>
                <a:spcPts val="5180"/>
              </a:lnSpc>
            </a:pPr>
          </a:p>
          <a:p>
            <a:pPr algn="just">
              <a:lnSpc>
                <a:spcPts val="5740"/>
              </a:lnSpc>
            </a:pPr>
          </a:p>
        </p:txBody>
      </p:sp>
      <p:sp>
        <p:nvSpPr>
          <p:cNvPr name="TextBox 7" id="7"/>
          <p:cNvSpPr txBox="true"/>
          <p:nvPr/>
        </p:nvSpPr>
        <p:spPr>
          <a:xfrm rot="0">
            <a:off x="1217214" y="2215391"/>
            <a:ext cx="13288048" cy="1319087"/>
          </a:xfrm>
          <a:prstGeom prst="rect">
            <a:avLst/>
          </a:prstGeom>
        </p:spPr>
        <p:txBody>
          <a:bodyPr anchor="t" rtlCol="false" tIns="0" lIns="0" bIns="0" rIns="0">
            <a:spAutoFit/>
          </a:bodyPr>
          <a:lstStyle/>
          <a:p>
            <a:pPr algn="ctr">
              <a:lnSpc>
                <a:spcPts val="10769"/>
              </a:lnSpc>
            </a:pPr>
            <a:r>
              <a:rPr lang="en-US" b="true" sz="7692">
                <a:solidFill>
                  <a:srgbClr val="76C439"/>
                </a:solidFill>
                <a:latin typeface="Atma Semi-Bold"/>
                <a:ea typeface="Atma Semi-Bold"/>
                <a:cs typeface="Atma Semi-Bold"/>
                <a:sym typeface="Atma Semi-Bold"/>
              </a:rPr>
              <a:t>WHY DO WE NEED MUSCLES?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5EFF8"/>
        </a:solidFill>
      </p:bgPr>
    </p:bg>
    <p:spTree>
      <p:nvGrpSpPr>
        <p:cNvPr id="1" name=""/>
        <p:cNvGrpSpPr/>
        <p:nvPr/>
      </p:nvGrpSpPr>
      <p:grpSpPr>
        <a:xfrm>
          <a:off x="0" y="0"/>
          <a:ext cx="0" cy="0"/>
          <a:chOff x="0" y="0"/>
          <a:chExt cx="0" cy="0"/>
        </a:xfrm>
      </p:grpSpPr>
      <p:sp>
        <p:nvSpPr>
          <p:cNvPr name="Freeform 2" id="2"/>
          <p:cNvSpPr/>
          <p:nvPr/>
        </p:nvSpPr>
        <p:spPr>
          <a:xfrm flipH="false" flipV="false" rot="0">
            <a:off x="8632194" y="-649316"/>
            <a:ext cx="9336661" cy="7200900"/>
          </a:xfrm>
          <a:custGeom>
            <a:avLst/>
            <a:gdLst/>
            <a:ahLst/>
            <a:cxnLst/>
            <a:rect r="r" b="b" t="t" l="l"/>
            <a:pathLst>
              <a:path h="7200900" w="9336661">
                <a:moveTo>
                  <a:pt x="0" y="0"/>
                </a:moveTo>
                <a:lnTo>
                  <a:pt x="9336662" y="0"/>
                </a:lnTo>
                <a:lnTo>
                  <a:pt x="9336662"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24926">
            <a:off x="13583061" y="3154319"/>
            <a:ext cx="6505137" cy="8855546"/>
          </a:xfrm>
          <a:custGeom>
            <a:avLst/>
            <a:gdLst/>
            <a:ahLst/>
            <a:cxnLst/>
            <a:rect r="r" b="b" t="t" l="l"/>
            <a:pathLst>
              <a:path h="8855546" w="6505137">
                <a:moveTo>
                  <a:pt x="0" y="0"/>
                </a:moveTo>
                <a:lnTo>
                  <a:pt x="6505137" y="0"/>
                </a:lnTo>
                <a:lnTo>
                  <a:pt x="6505137" y="8855546"/>
                </a:lnTo>
                <a:lnTo>
                  <a:pt x="0" y="88555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54062" y="426482"/>
            <a:ext cx="16230600" cy="9434036"/>
          </a:xfrm>
          <a:custGeom>
            <a:avLst/>
            <a:gdLst/>
            <a:ahLst/>
            <a:cxnLst/>
            <a:rect r="r" b="b" t="t" l="l"/>
            <a:pathLst>
              <a:path h="9434036" w="16230600">
                <a:moveTo>
                  <a:pt x="0" y="0"/>
                </a:moveTo>
                <a:lnTo>
                  <a:pt x="16230600" y="0"/>
                </a:lnTo>
                <a:lnTo>
                  <a:pt x="16230600" y="9434036"/>
                </a:lnTo>
                <a:lnTo>
                  <a:pt x="0" y="94340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771376" y="3444335"/>
            <a:ext cx="14179723" cy="8787765"/>
          </a:xfrm>
          <a:prstGeom prst="rect">
            <a:avLst/>
          </a:prstGeom>
        </p:spPr>
        <p:txBody>
          <a:bodyPr anchor="t" rtlCol="false" tIns="0" lIns="0" bIns="0" rIns="0">
            <a:spAutoFit/>
          </a:bodyPr>
          <a:lstStyle/>
          <a:p>
            <a:pPr algn="just">
              <a:lnSpc>
                <a:spcPts val="5180"/>
              </a:lnSpc>
            </a:pPr>
            <a:r>
              <a:rPr lang="en-US" sz="3700" b="true">
                <a:solidFill>
                  <a:srgbClr val="14864F"/>
                </a:solidFill>
                <a:latin typeface="Agrandir Bold"/>
                <a:ea typeface="Agrandir Bold"/>
                <a:cs typeface="Agrandir Bold"/>
                <a:sym typeface="Agrandir Bold"/>
              </a:rPr>
              <a:t>2. They Keep Us Alive</a:t>
            </a:r>
          </a:p>
          <a:p>
            <a:pPr algn="just">
              <a:lnSpc>
                <a:spcPts val="1399"/>
              </a:lnSpc>
            </a:pPr>
          </a:p>
          <a:p>
            <a:pPr algn="just">
              <a:lnSpc>
                <a:spcPts val="4900"/>
              </a:lnSpc>
            </a:pPr>
            <a:r>
              <a:rPr lang="en-US" sz="3500">
                <a:solidFill>
                  <a:srgbClr val="14864F"/>
                </a:solidFill>
                <a:latin typeface="Agrandir"/>
                <a:ea typeface="Agrandir"/>
                <a:cs typeface="Agrandir"/>
                <a:sym typeface="Agrandir"/>
              </a:rPr>
              <a:t>Some muscles never stop working, even when we’re sleeping!</a:t>
            </a:r>
          </a:p>
          <a:p>
            <a:pPr algn="just">
              <a:lnSpc>
                <a:spcPts val="4900"/>
              </a:lnSpc>
            </a:pPr>
            <a:r>
              <a:rPr lang="en-US" sz="3500">
                <a:solidFill>
                  <a:srgbClr val="14864F"/>
                </a:solidFill>
                <a:latin typeface="Agrandir"/>
                <a:ea typeface="Agrandir"/>
                <a:cs typeface="Agrandir"/>
                <a:sym typeface="Agrandir"/>
              </a:rPr>
              <a:t>These are involuntary muscles, which means we don’t control them on purpose.</a:t>
            </a:r>
          </a:p>
          <a:p>
            <a:pPr algn="just" marL="669298" indent="-334649" lvl="1">
              <a:lnSpc>
                <a:spcPts val="4340"/>
              </a:lnSpc>
              <a:buFont typeface="Arial"/>
              <a:buChar char="•"/>
            </a:pPr>
            <a:r>
              <a:rPr lang="en-US" sz="3100">
                <a:solidFill>
                  <a:srgbClr val="208CDE"/>
                </a:solidFill>
                <a:latin typeface="Agrandir"/>
                <a:ea typeface="Agrandir"/>
                <a:cs typeface="Agrandir"/>
                <a:sym typeface="Agrandir"/>
              </a:rPr>
              <a:t>The heart is a muscle that pumps blood through our body every second of the day.</a:t>
            </a:r>
          </a:p>
          <a:p>
            <a:pPr algn="just" marL="669298" indent="-334649" lvl="1">
              <a:lnSpc>
                <a:spcPts val="4340"/>
              </a:lnSpc>
              <a:buFont typeface="Arial"/>
              <a:buChar char="•"/>
            </a:pPr>
            <a:r>
              <a:rPr lang="en-US" sz="3100">
                <a:solidFill>
                  <a:srgbClr val="208CDE"/>
                </a:solidFill>
                <a:latin typeface="Agrandir"/>
                <a:ea typeface="Agrandir"/>
                <a:cs typeface="Agrandir"/>
                <a:sym typeface="Agrandir"/>
              </a:rPr>
              <a:t>The muscles in our stomach and intestines help move food so we can digest it.</a:t>
            </a:r>
          </a:p>
          <a:p>
            <a:pPr algn="just" marL="669298" indent="-334649" lvl="1">
              <a:lnSpc>
                <a:spcPts val="4340"/>
              </a:lnSpc>
              <a:buFont typeface="Arial"/>
              <a:buChar char="•"/>
            </a:pPr>
            <a:r>
              <a:rPr lang="en-US" sz="3100">
                <a:solidFill>
                  <a:srgbClr val="208CDE"/>
                </a:solidFill>
                <a:latin typeface="Agrandir"/>
                <a:ea typeface="Agrandir"/>
                <a:cs typeface="Agrandir"/>
                <a:sym typeface="Agrandir"/>
              </a:rPr>
              <a:t>The diaphragm (a big muscle under our lungs) helps us breathe. </a:t>
            </a:r>
          </a:p>
          <a:p>
            <a:pPr algn="just">
              <a:lnSpc>
                <a:spcPts val="4900"/>
              </a:lnSpc>
            </a:pPr>
            <a:r>
              <a:rPr lang="en-US" sz="3500">
                <a:solidFill>
                  <a:srgbClr val="14864F"/>
                </a:solidFill>
                <a:latin typeface="Agrandir"/>
                <a:ea typeface="Agrandir"/>
                <a:cs typeface="Agrandir"/>
                <a:sym typeface="Agrandir"/>
              </a:rPr>
              <a:t>Without these muscles, we couldn’t live.</a:t>
            </a:r>
          </a:p>
          <a:p>
            <a:pPr algn="just">
              <a:lnSpc>
                <a:spcPts val="5180"/>
              </a:lnSpc>
            </a:pPr>
          </a:p>
          <a:p>
            <a:pPr algn="just">
              <a:lnSpc>
                <a:spcPts val="5180"/>
              </a:lnSpc>
            </a:pPr>
          </a:p>
          <a:p>
            <a:pPr algn="just">
              <a:lnSpc>
                <a:spcPts val="5180"/>
              </a:lnSpc>
            </a:pPr>
          </a:p>
          <a:p>
            <a:pPr algn="just">
              <a:lnSpc>
                <a:spcPts val="5740"/>
              </a:lnSpc>
            </a:pPr>
          </a:p>
        </p:txBody>
      </p:sp>
      <p:sp>
        <p:nvSpPr>
          <p:cNvPr name="Freeform 6" id="6"/>
          <p:cNvSpPr/>
          <p:nvPr/>
        </p:nvSpPr>
        <p:spPr>
          <a:xfrm flipH="false" flipV="false" rot="0">
            <a:off x="13303762" y="3335632"/>
            <a:ext cx="2402998" cy="1652061"/>
          </a:xfrm>
          <a:custGeom>
            <a:avLst/>
            <a:gdLst/>
            <a:ahLst/>
            <a:cxnLst/>
            <a:rect r="r" b="b" t="t" l="l"/>
            <a:pathLst>
              <a:path h="1652061" w="2402998">
                <a:moveTo>
                  <a:pt x="0" y="0"/>
                </a:moveTo>
                <a:lnTo>
                  <a:pt x="2402999" y="0"/>
                </a:lnTo>
                <a:lnTo>
                  <a:pt x="2402999" y="1652061"/>
                </a:lnTo>
                <a:lnTo>
                  <a:pt x="0" y="165206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1217214" y="2215391"/>
            <a:ext cx="13288048" cy="1319087"/>
          </a:xfrm>
          <a:prstGeom prst="rect">
            <a:avLst/>
          </a:prstGeom>
        </p:spPr>
        <p:txBody>
          <a:bodyPr anchor="t" rtlCol="false" tIns="0" lIns="0" bIns="0" rIns="0">
            <a:spAutoFit/>
          </a:bodyPr>
          <a:lstStyle/>
          <a:p>
            <a:pPr algn="ctr">
              <a:lnSpc>
                <a:spcPts val="10769"/>
              </a:lnSpc>
            </a:pPr>
            <a:r>
              <a:rPr lang="en-US" b="true" sz="7692">
                <a:solidFill>
                  <a:srgbClr val="76C439"/>
                </a:solidFill>
                <a:latin typeface="Atma Semi-Bold"/>
                <a:ea typeface="Atma Semi-Bold"/>
                <a:cs typeface="Atma Semi-Bold"/>
                <a:sym typeface="Atma Semi-Bold"/>
              </a:rPr>
              <a:t>WHY DO WE NEED MUSCLES?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5EFF8"/>
        </a:solidFill>
      </p:bgPr>
    </p:bg>
    <p:spTree>
      <p:nvGrpSpPr>
        <p:cNvPr id="1" name=""/>
        <p:cNvGrpSpPr/>
        <p:nvPr/>
      </p:nvGrpSpPr>
      <p:grpSpPr>
        <a:xfrm>
          <a:off x="0" y="0"/>
          <a:ext cx="0" cy="0"/>
          <a:chOff x="0" y="0"/>
          <a:chExt cx="0" cy="0"/>
        </a:xfrm>
      </p:grpSpPr>
      <p:sp>
        <p:nvSpPr>
          <p:cNvPr name="Freeform 2" id="2"/>
          <p:cNvSpPr/>
          <p:nvPr/>
        </p:nvSpPr>
        <p:spPr>
          <a:xfrm flipH="false" flipV="false" rot="0">
            <a:off x="8632194" y="-649316"/>
            <a:ext cx="9336661" cy="7200900"/>
          </a:xfrm>
          <a:custGeom>
            <a:avLst/>
            <a:gdLst/>
            <a:ahLst/>
            <a:cxnLst/>
            <a:rect r="r" b="b" t="t" l="l"/>
            <a:pathLst>
              <a:path h="7200900" w="9336661">
                <a:moveTo>
                  <a:pt x="0" y="0"/>
                </a:moveTo>
                <a:lnTo>
                  <a:pt x="9336662" y="0"/>
                </a:lnTo>
                <a:lnTo>
                  <a:pt x="9336662"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24926">
            <a:off x="13583061" y="3154319"/>
            <a:ext cx="6505137" cy="8855546"/>
          </a:xfrm>
          <a:custGeom>
            <a:avLst/>
            <a:gdLst/>
            <a:ahLst/>
            <a:cxnLst/>
            <a:rect r="r" b="b" t="t" l="l"/>
            <a:pathLst>
              <a:path h="8855546" w="6505137">
                <a:moveTo>
                  <a:pt x="0" y="0"/>
                </a:moveTo>
                <a:lnTo>
                  <a:pt x="6505137" y="0"/>
                </a:lnTo>
                <a:lnTo>
                  <a:pt x="6505137" y="8855546"/>
                </a:lnTo>
                <a:lnTo>
                  <a:pt x="0" y="88555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54062" y="426482"/>
            <a:ext cx="16230600" cy="9434036"/>
          </a:xfrm>
          <a:custGeom>
            <a:avLst/>
            <a:gdLst/>
            <a:ahLst/>
            <a:cxnLst/>
            <a:rect r="r" b="b" t="t" l="l"/>
            <a:pathLst>
              <a:path h="9434036" w="16230600">
                <a:moveTo>
                  <a:pt x="0" y="0"/>
                </a:moveTo>
                <a:lnTo>
                  <a:pt x="16230600" y="0"/>
                </a:lnTo>
                <a:lnTo>
                  <a:pt x="16230600" y="9434036"/>
                </a:lnTo>
                <a:lnTo>
                  <a:pt x="0" y="94340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771376" y="3859817"/>
            <a:ext cx="14179723" cy="7292150"/>
          </a:xfrm>
          <a:prstGeom prst="rect">
            <a:avLst/>
          </a:prstGeom>
        </p:spPr>
        <p:txBody>
          <a:bodyPr anchor="t" rtlCol="false" tIns="0" lIns="0" bIns="0" rIns="0">
            <a:spAutoFit/>
          </a:bodyPr>
          <a:lstStyle/>
          <a:p>
            <a:pPr algn="just">
              <a:lnSpc>
                <a:spcPts val="2183"/>
              </a:lnSpc>
            </a:pPr>
            <a:r>
              <a:rPr lang="en-US" sz="3700" b="true">
                <a:solidFill>
                  <a:srgbClr val="14864F"/>
                </a:solidFill>
                <a:latin typeface="Agrandir Bold"/>
                <a:ea typeface="Agrandir Bold"/>
                <a:cs typeface="Agrandir Bold"/>
                <a:sym typeface="Agrandir Bold"/>
              </a:rPr>
              <a:t>3. They Help Us Stand and Stay Stable</a:t>
            </a:r>
          </a:p>
          <a:p>
            <a:pPr algn="just">
              <a:lnSpc>
                <a:spcPts val="2183"/>
              </a:lnSpc>
            </a:pPr>
          </a:p>
          <a:p>
            <a:pPr algn="just">
              <a:lnSpc>
                <a:spcPts val="826"/>
              </a:lnSpc>
            </a:pPr>
          </a:p>
          <a:p>
            <a:pPr algn="just">
              <a:lnSpc>
                <a:spcPts val="4900"/>
              </a:lnSpc>
            </a:pPr>
            <a:r>
              <a:rPr lang="en-US" sz="3500">
                <a:solidFill>
                  <a:srgbClr val="208CDE"/>
                </a:solidFill>
                <a:latin typeface="Agrandir"/>
                <a:ea typeface="Agrandir"/>
                <a:cs typeface="Agrandir"/>
                <a:sym typeface="Agrandir"/>
              </a:rPr>
              <a:t>Muscles are what make movement possible.</a:t>
            </a:r>
          </a:p>
          <a:p>
            <a:pPr algn="just">
              <a:lnSpc>
                <a:spcPts val="2240"/>
              </a:lnSpc>
            </a:pPr>
          </a:p>
          <a:p>
            <a:pPr algn="just">
              <a:lnSpc>
                <a:spcPts val="4900"/>
              </a:lnSpc>
            </a:pPr>
            <a:r>
              <a:rPr lang="en-US" sz="3500">
                <a:solidFill>
                  <a:srgbClr val="208CDE"/>
                </a:solidFill>
                <a:latin typeface="Agrandir"/>
                <a:ea typeface="Agrandir"/>
                <a:cs typeface="Agrandir"/>
                <a:sym typeface="Agrandir"/>
              </a:rPr>
              <a:t>Muscles don’t just move us - they hold us up!</a:t>
            </a:r>
          </a:p>
          <a:p>
            <a:pPr algn="just">
              <a:lnSpc>
                <a:spcPts val="2800"/>
              </a:lnSpc>
            </a:pPr>
          </a:p>
          <a:p>
            <a:pPr algn="just">
              <a:lnSpc>
                <a:spcPts val="4900"/>
              </a:lnSpc>
            </a:pPr>
            <a:r>
              <a:rPr lang="en-US" sz="3500">
                <a:solidFill>
                  <a:srgbClr val="208CDE"/>
                </a:solidFill>
                <a:latin typeface="Agrandir"/>
                <a:ea typeface="Agrandir"/>
                <a:cs typeface="Agrandir"/>
                <a:sym typeface="Agrandir"/>
              </a:rPr>
              <a:t>Even when you’re standing still, lots of small muscles are </a:t>
            </a:r>
          </a:p>
          <a:p>
            <a:pPr algn="just">
              <a:lnSpc>
                <a:spcPts val="4900"/>
              </a:lnSpc>
            </a:pPr>
            <a:r>
              <a:rPr lang="en-US" sz="3500">
                <a:solidFill>
                  <a:srgbClr val="208CDE"/>
                </a:solidFill>
                <a:latin typeface="Agrandir"/>
                <a:ea typeface="Agrandir"/>
                <a:cs typeface="Agrandir"/>
                <a:sym typeface="Agrandir"/>
              </a:rPr>
              <a:t>working to keep you balanced so you don’t fall over.</a:t>
            </a:r>
          </a:p>
          <a:p>
            <a:pPr algn="just">
              <a:lnSpc>
                <a:spcPts val="2240"/>
              </a:lnSpc>
            </a:pPr>
          </a:p>
          <a:p>
            <a:pPr algn="just">
              <a:lnSpc>
                <a:spcPts val="4900"/>
              </a:lnSpc>
            </a:pPr>
            <a:r>
              <a:rPr lang="en-US" sz="3500" spc="108">
                <a:solidFill>
                  <a:srgbClr val="208CDE"/>
                </a:solidFill>
                <a:latin typeface="Agrandir"/>
                <a:ea typeface="Agrandir"/>
                <a:cs typeface="Agrandir"/>
                <a:sym typeface="Agrandir"/>
              </a:rPr>
              <a:t>These are called postural muscles, they help you sit up </a:t>
            </a:r>
          </a:p>
          <a:p>
            <a:pPr algn="just">
              <a:lnSpc>
                <a:spcPts val="4900"/>
              </a:lnSpc>
            </a:pPr>
            <a:r>
              <a:rPr lang="en-US" sz="3500">
                <a:solidFill>
                  <a:srgbClr val="208CDE"/>
                </a:solidFill>
                <a:latin typeface="Agrandir"/>
                <a:ea typeface="Agrandir"/>
                <a:cs typeface="Agrandir"/>
                <a:sym typeface="Agrandir"/>
              </a:rPr>
              <a:t>straight, hold your head up, and stay strong.</a:t>
            </a:r>
          </a:p>
          <a:p>
            <a:pPr algn="just">
              <a:lnSpc>
                <a:spcPts val="5180"/>
              </a:lnSpc>
            </a:pPr>
          </a:p>
          <a:p>
            <a:pPr algn="just">
              <a:lnSpc>
                <a:spcPts val="5180"/>
              </a:lnSpc>
            </a:pPr>
          </a:p>
          <a:p>
            <a:pPr algn="just">
              <a:lnSpc>
                <a:spcPts val="5740"/>
              </a:lnSpc>
            </a:pPr>
          </a:p>
        </p:txBody>
      </p:sp>
      <p:sp>
        <p:nvSpPr>
          <p:cNvPr name="Freeform 6" id="6"/>
          <p:cNvSpPr/>
          <p:nvPr/>
        </p:nvSpPr>
        <p:spPr>
          <a:xfrm flipH="false" flipV="false" rot="0">
            <a:off x="13955575" y="3467292"/>
            <a:ext cx="1409319" cy="4114800"/>
          </a:xfrm>
          <a:custGeom>
            <a:avLst/>
            <a:gdLst/>
            <a:ahLst/>
            <a:cxnLst/>
            <a:rect r="r" b="b" t="t" l="l"/>
            <a:pathLst>
              <a:path h="4114800" w="1409319">
                <a:moveTo>
                  <a:pt x="0" y="0"/>
                </a:moveTo>
                <a:lnTo>
                  <a:pt x="1409319" y="0"/>
                </a:lnTo>
                <a:lnTo>
                  <a:pt x="140931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1217214" y="2215391"/>
            <a:ext cx="13288048" cy="1319087"/>
          </a:xfrm>
          <a:prstGeom prst="rect">
            <a:avLst/>
          </a:prstGeom>
        </p:spPr>
        <p:txBody>
          <a:bodyPr anchor="t" rtlCol="false" tIns="0" lIns="0" bIns="0" rIns="0">
            <a:spAutoFit/>
          </a:bodyPr>
          <a:lstStyle/>
          <a:p>
            <a:pPr algn="ctr">
              <a:lnSpc>
                <a:spcPts val="10769"/>
              </a:lnSpc>
            </a:pPr>
            <a:r>
              <a:rPr lang="en-US" b="true" sz="7692">
                <a:solidFill>
                  <a:srgbClr val="76C439"/>
                </a:solidFill>
                <a:latin typeface="Atma Semi-Bold"/>
                <a:ea typeface="Atma Semi-Bold"/>
                <a:cs typeface="Atma Semi-Bold"/>
                <a:sym typeface="Atma Semi-Bold"/>
              </a:rPr>
              <a:t>WHY DO WE NEED MUSCLES?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5EFF8"/>
        </a:solidFill>
      </p:bgPr>
    </p:bg>
    <p:spTree>
      <p:nvGrpSpPr>
        <p:cNvPr id="1" name=""/>
        <p:cNvGrpSpPr/>
        <p:nvPr/>
      </p:nvGrpSpPr>
      <p:grpSpPr>
        <a:xfrm>
          <a:off x="0" y="0"/>
          <a:ext cx="0" cy="0"/>
          <a:chOff x="0" y="0"/>
          <a:chExt cx="0" cy="0"/>
        </a:xfrm>
      </p:grpSpPr>
      <p:sp>
        <p:nvSpPr>
          <p:cNvPr name="Freeform 2" id="2"/>
          <p:cNvSpPr/>
          <p:nvPr/>
        </p:nvSpPr>
        <p:spPr>
          <a:xfrm flipH="false" flipV="false" rot="0">
            <a:off x="8632194" y="-649316"/>
            <a:ext cx="9336661" cy="7200900"/>
          </a:xfrm>
          <a:custGeom>
            <a:avLst/>
            <a:gdLst/>
            <a:ahLst/>
            <a:cxnLst/>
            <a:rect r="r" b="b" t="t" l="l"/>
            <a:pathLst>
              <a:path h="7200900" w="9336661">
                <a:moveTo>
                  <a:pt x="0" y="0"/>
                </a:moveTo>
                <a:lnTo>
                  <a:pt x="9336662" y="0"/>
                </a:lnTo>
                <a:lnTo>
                  <a:pt x="9336662"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24926">
            <a:off x="13583061" y="3154319"/>
            <a:ext cx="6505137" cy="8855546"/>
          </a:xfrm>
          <a:custGeom>
            <a:avLst/>
            <a:gdLst/>
            <a:ahLst/>
            <a:cxnLst/>
            <a:rect r="r" b="b" t="t" l="l"/>
            <a:pathLst>
              <a:path h="8855546" w="6505137">
                <a:moveTo>
                  <a:pt x="0" y="0"/>
                </a:moveTo>
                <a:lnTo>
                  <a:pt x="6505137" y="0"/>
                </a:lnTo>
                <a:lnTo>
                  <a:pt x="6505137" y="8855546"/>
                </a:lnTo>
                <a:lnTo>
                  <a:pt x="0" y="88555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54062" y="426482"/>
            <a:ext cx="16230600" cy="9434036"/>
          </a:xfrm>
          <a:custGeom>
            <a:avLst/>
            <a:gdLst/>
            <a:ahLst/>
            <a:cxnLst/>
            <a:rect r="r" b="b" t="t" l="l"/>
            <a:pathLst>
              <a:path h="9434036" w="16230600">
                <a:moveTo>
                  <a:pt x="0" y="0"/>
                </a:moveTo>
                <a:lnTo>
                  <a:pt x="16230600" y="0"/>
                </a:lnTo>
                <a:lnTo>
                  <a:pt x="16230600" y="9434036"/>
                </a:lnTo>
                <a:lnTo>
                  <a:pt x="0" y="94340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3300525" y="3406689"/>
            <a:ext cx="2179921" cy="2752555"/>
          </a:xfrm>
          <a:custGeom>
            <a:avLst/>
            <a:gdLst/>
            <a:ahLst/>
            <a:cxnLst/>
            <a:rect r="r" b="b" t="t" l="l"/>
            <a:pathLst>
              <a:path h="2752555" w="2179921">
                <a:moveTo>
                  <a:pt x="0" y="0"/>
                </a:moveTo>
                <a:lnTo>
                  <a:pt x="2179921" y="0"/>
                </a:lnTo>
                <a:lnTo>
                  <a:pt x="2179921" y="2752555"/>
                </a:lnTo>
                <a:lnTo>
                  <a:pt x="0" y="2752555"/>
                </a:lnTo>
                <a:lnTo>
                  <a:pt x="0" y="0"/>
                </a:lnTo>
                <a:close/>
              </a:path>
            </a:pathLst>
          </a:custGeom>
          <a:blipFill>
            <a:blip r:embed="rId8"/>
            <a:stretch>
              <a:fillRect l="0" t="-1509" r="0" b="-1509"/>
            </a:stretch>
          </a:blipFill>
        </p:spPr>
      </p:sp>
      <p:sp>
        <p:nvSpPr>
          <p:cNvPr name="TextBox 6" id="6"/>
          <p:cNvSpPr txBox="true"/>
          <p:nvPr/>
        </p:nvSpPr>
        <p:spPr>
          <a:xfrm rot="0">
            <a:off x="1217214" y="2215391"/>
            <a:ext cx="13288048" cy="1319087"/>
          </a:xfrm>
          <a:prstGeom prst="rect">
            <a:avLst/>
          </a:prstGeom>
        </p:spPr>
        <p:txBody>
          <a:bodyPr anchor="t" rtlCol="false" tIns="0" lIns="0" bIns="0" rIns="0">
            <a:spAutoFit/>
          </a:bodyPr>
          <a:lstStyle/>
          <a:p>
            <a:pPr algn="ctr">
              <a:lnSpc>
                <a:spcPts val="10769"/>
              </a:lnSpc>
            </a:pPr>
            <a:r>
              <a:rPr lang="en-US" b="true" sz="7692">
                <a:solidFill>
                  <a:srgbClr val="76C439"/>
                </a:solidFill>
                <a:latin typeface="Atma Semi-Bold"/>
                <a:ea typeface="Atma Semi-Bold"/>
                <a:cs typeface="Atma Semi-Bold"/>
                <a:sym typeface="Atma Semi-Bold"/>
              </a:rPr>
              <a:t>WHERE ARE MUSCLES FOUND?</a:t>
            </a:r>
          </a:p>
        </p:txBody>
      </p:sp>
      <p:sp>
        <p:nvSpPr>
          <p:cNvPr name="TextBox 7" id="7"/>
          <p:cNvSpPr txBox="true"/>
          <p:nvPr/>
        </p:nvSpPr>
        <p:spPr>
          <a:xfrm rot="0">
            <a:off x="920005" y="3820058"/>
            <a:ext cx="13882466" cy="4752975"/>
          </a:xfrm>
          <a:prstGeom prst="rect">
            <a:avLst/>
          </a:prstGeom>
        </p:spPr>
        <p:txBody>
          <a:bodyPr anchor="t" rtlCol="false" tIns="0" lIns="0" bIns="0" rIns="0">
            <a:spAutoFit/>
          </a:bodyPr>
          <a:lstStyle/>
          <a:p>
            <a:pPr algn="ctr">
              <a:lnSpc>
                <a:spcPts val="5459"/>
              </a:lnSpc>
            </a:pPr>
            <a:r>
              <a:rPr lang="en-US" sz="3899" b="true">
                <a:solidFill>
                  <a:srgbClr val="14864F"/>
                </a:solidFill>
                <a:latin typeface="Agrandir Bold"/>
                <a:ea typeface="Agrandir Bold"/>
                <a:cs typeface="Agrandir Bold"/>
                <a:sym typeface="Agrandir Bold"/>
              </a:rPr>
              <a:t>1. Skeletal Muscles</a:t>
            </a:r>
          </a:p>
          <a:p>
            <a:pPr algn="ctr">
              <a:lnSpc>
                <a:spcPts val="2660"/>
              </a:lnSpc>
            </a:pPr>
          </a:p>
          <a:p>
            <a:pPr algn="l" marL="777240" indent="-388620" lvl="1">
              <a:lnSpc>
                <a:spcPts val="5040"/>
              </a:lnSpc>
              <a:buFont typeface="Arial"/>
              <a:buChar char="•"/>
            </a:pPr>
            <a:r>
              <a:rPr lang="en-US" sz="3600">
                <a:solidFill>
                  <a:srgbClr val="208CDE"/>
                </a:solidFill>
                <a:latin typeface="Agrandir"/>
                <a:ea typeface="Agrandir"/>
                <a:cs typeface="Agrandir"/>
                <a:sym typeface="Agrandir"/>
              </a:rPr>
              <a:t>Attached to your bones with tendons.</a:t>
            </a:r>
          </a:p>
          <a:p>
            <a:pPr algn="l">
              <a:lnSpc>
                <a:spcPts val="1260"/>
              </a:lnSpc>
            </a:pPr>
          </a:p>
          <a:p>
            <a:pPr algn="l" marL="777240" indent="-388620" lvl="1">
              <a:lnSpc>
                <a:spcPts val="5040"/>
              </a:lnSpc>
              <a:buFont typeface="Arial"/>
              <a:buChar char="•"/>
            </a:pPr>
            <a:r>
              <a:rPr lang="en-US" sz="3600">
                <a:solidFill>
                  <a:srgbClr val="208CDE"/>
                </a:solidFill>
                <a:latin typeface="Agrandir"/>
                <a:ea typeface="Agrandir"/>
                <a:cs typeface="Agrandir"/>
                <a:sym typeface="Agrandir"/>
              </a:rPr>
              <a:t>They help you move — like walking, jumping, or waving.</a:t>
            </a:r>
          </a:p>
          <a:p>
            <a:pPr algn="l">
              <a:lnSpc>
                <a:spcPts val="1260"/>
              </a:lnSpc>
            </a:pPr>
          </a:p>
          <a:p>
            <a:pPr algn="l" marL="777240" indent="-388620" lvl="1">
              <a:lnSpc>
                <a:spcPts val="5040"/>
              </a:lnSpc>
              <a:buFont typeface="Arial"/>
              <a:buChar char="•"/>
            </a:pPr>
            <a:r>
              <a:rPr lang="en-US" sz="3600">
                <a:solidFill>
                  <a:srgbClr val="208CDE"/>
                </a:solidFill>
                <a:latin typeface="Agrandir"/>
                <a:ea typeface="Agrandir"/>
                <a:cs typeface="Agrandir"/>
                <a:sym typeface="Agrandir"/>
              </a:rPr>
              <a:t>You can control them (these are your voluntary muscles).</a:t>
            </a:r>
          </a:p>
          <a:p>
            <a:pPr algn="l">
              <a:lnSpc>
                <a:spcPts val="1260"/>
              </a:lnSpc>
            </a:pPr>
          </a:p>
          <a:p>
            <a:pPr algn="l" marL="777240" indent="-388620" lvl="1">
              <a:lnSpc>
                <a:spcPts val="5040"/>
              </a:lnSpc>
              <a:buFont typeface="Arial"/>
              <a:buChar char="•"/>
            </a:pPr>
            <a:r>
              <a:rPr lang="en-US" sz="3600">
                <a:solidFill>
                  <a:srgbClr val="208CDE"/>
                </a:solidFill>
                <a:latin typeface="Agrandir"/>
                <a:ea typeface="Agrandir"/>
                <a:cs typeface="Agrandir"/>
                <a:sym typeface="Agrandir"/>
              </a:rPr>
              <a:t>Examples: biceps, triceps, leg muscles, shoulder muscles.</a:t>
            </a:r>
          </a:p>
          <a:p>
            <a:pPr algn="l">
              <a:lnSpc>
                <a:spcPts val="5040"/>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5EFF8"/>
        </a:solidFill>
      </p:bgPr>
    </p:bg>
    <p:spTree>
      <p:nvGrpSpPr>
        <p:cNvPr id="1" name=""/>
        <p:cNvGrpSpPr/>
        <p:nvPr/>
      </p:nvGrpSpPr>
      <p:grpSpPr>
        <a:xfrm>
          <a:off x="0" y="0"/>
          <a:ext cx="0" cy="0"/>
          <a:chOff x="0" y="0"/>
          <a:chExt cx="0" cy="0"/>
        </a:xfrm>
      </p:grpSpPr>
      <p:sp>
        <p:nvSpPr>
          <p:cNvPr name="Freeform 2" id="2"/>
          <p:cNvSpPr/>
          <p:nvPr/>
        </p:nvSpPr>
        <p:spPr>
          <a:xfrm flipH="false" flipV="false" rot="0">
            <a:off x="8632194" y="-649316"/>
            <a:ext cx="9336661" cy="7200900"/>
          </a:xfrm>
          <a:custGeom>
            <a:avLst/>
            <a:gdLst/>
            <a:ahLst/>
            <a:cxnLst/>
            <a:rect r="r" b="b" t="t" l="l"/>
            <a:pathLst>
              <a:path h="7200900" w="9336661">
                <a:moveTo>
                  <a:pt x="0" y="0"/>
                </a:moveTo>
                <a:lnTo>
                  <a:pt x="9336662" y="0"/>
                </a:lnTo>
                <a:lnTo>
                  <a:pt x="9336662"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24926">
            <a:off x="13583061" y="3154319"/>
            <a:ext cx="6505137" cy="8855546"/>
          </a:xfrm>
          <a:custGeom>
            <a:avLst/>
            <a:gdLst/>
            <a:ahLst/>
            <a:cxnLst/>
            <a:rect r="r" b="b" t="t" l="l"/>
            <a:pathLst>
              <a:path h="8855546" w="6505137">
                <a:moveTo>
                  <a:pt x="0" y="0"/>
                </a:moveTo>
                <a:lnTo>
                  <a:pt x="6505137" y="0"/>
                </a:lnTo>
                <a:lnTo>
                  <a:pt x="6505137" y="8855546"/>
                </a:lnTo>
                <a:lnTo>
                  <a:pt x="0" y="88555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54062" y="426482"/>
            <a:ext cx="16230600" cy="9434036"/>
          </a:xfrm>
          <a:custGeom>
            <a:avLst/>
            <a:gdLst/>
            <a:ahLst/>
            <a:cxnLst/>
            <a:rect r="r" b="b" t="t" l="l"/>
            <a:pathLst>
              <a:path h="9434036" w="16230600">
                <a:moveTo>
                  <a:pt x="0" y="0"/>
                </a:moveTo>
                <a:lnTo>
                  <a:pt x="16230600" y="0"/>
                </a:lnTo>
                <a:lnTo>
                  <a:pt x="16230600" y="9434036"/>
                </a:lnTo>
                <a:lnTo>
                  <a:pt x="0" y="94340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2858506" y="3089573"/>
            <a:ext cx="2947646" cy="2947646"/>
          </a:xfrm>
          <a:custGeom>
            <a:avLst/>
            <a:gdLst/>
            <a:ahLst/>
            <a:cxnLst/>
            <a:rect r="r" b="b" t="t" l="l"/>
            <a:pathLst>
              <a:path h="2947646" w="2947646">
                <a:moveTo>
                  <a:pt x="0" y="0"/>
                </a:moveTo>
                <a:lnTo>
                  <a:pt x="2947646" y="0"/>
                </a:lnTo>
                <a:lnTo>
                  <a:pt x="2947646" y="2947646"/>
                </a:lnTo>
                <a:lnTo>
                  <a:pt x="0" y="2947646"/>
                </a:lnTo>
                <a:lnTo>
                  <a:pt x="0" y="0"/>
                </a:lnTo>
                <a:close/>
              </a:path>
            </a:pathLst>
          </a:custGeom>
          <a:blipFill>
            <a:blip r:embed="rId8"/>
            <a:stretch>
              <a:fillRect l="0" t="0" r="0" b="0"/>
            </a:stretch>
          </a:blipFill>
        </p:spPr>
      </p:sp>
      <p:sp>
        <p:nvSpPr>
          <p:cNvPr name="TextBox 6" id="6"/>
          <p:cNvSpPr txBox="true"/>
          <p:nvPr/>
        </p:nvSpPr>
        <p:spPr>
          <a:xfrm rot="0">
            <a:off x="1217214" y="2215391"/>
            <a:ext cx="13288048" cy="1319087"/>
          </a:xfrm>
          <a:prstGeom prst="rect">
            <a:avLst/>
          </a:prstGeom>
        </p:spPr>
        <p:txBody>
          <a:bodyPr anchor="t" rtlCol="false" tIns="0" lIns="0" bIns="0" rIns="0">
            <a:spAutoFit/>
          </a:bodyPr>
          <a:lstStyle/>
          <a:p>
            <a:pPr algn="ctr">
              <a:lnSpc>
                <a:spcPts val="10769"/>
              </a:lnSpc>
            </a:pPr>
            <a:r>
              <a:rPr lang="en-US" b="true" sz="7692">
                <a:solidFill>
                  <a:srgbClr val="76C439"/>
                </a:solidFill>
                <a:latin typeface="Atma Semi-Bold"/>
                <a:ea typeface="Atma Semi-Bold"/>
                <a:cs typeface="Atma Semi-Bold"/>
                <a:sym typeface="Atma Semi-Bold"/>
              </a:rPr>
              <a:t>WHERE ARE MUSCLES FOUND?</a:t>
            </a:r>
          </a:p>
        </p:txBody>
      </p:sp>
      <p:sp>
        <p:nvSpPr>
          <p:cNvPr name="TextBox 7" id="7"/>
          <p:cNvSpPr txBox="true"/>
          <p:nvPr/>
        </p:nvSpPr>
        <p:spPr>
          <a:xfrm rot="0">
            <a:off x="920005" y="3799924"/>
            <a:ext cx="13882466" cy="4981575"/>
          </a:xfrm>
          <a:prstGeom prst="rect">
            <a:avLst/>
          </a:prstGeom>
        </p:spPr>
        <p:txBody>
          <a:bodyPr anchor="t" rtlCol="false" tIns="0" lIns="0" bIns="0" rIns="0">
            <a:spAutoFit/>
          </a:bodyPr>
          <a:lstStyle/>
          <a:p>
            <a:pPr algn="ctr">
              <a:lnSpc>
                <a:spcPts val="5459"/>
              </a:lnSpc>
            </a:pPr>
            <a:r>
              <a:rPr lang="en-US" sz="3899" b="true">
                <a:solidFill>
                  <a:srgbClr val="14864F"/>
                </a:solidFill>
                <a:latin typeface="Agrandir Bold"/>
                <a:ea typeface="Agrandir Bold"/>
                <a:cs typeface="Agrandir Bold"/>
                <a:sym typeface="Agrandir Bold"/>
              </a:rPr>
              <a:t>2. Cardiac Muscle</a:t>
            </a:r>
          </a:p>
          <a:p>
            <a:pPr algn="ctr">
              <a:lnSpc>
                <a:spcPts val="2659"/>
              </a:lnSpc>
            </a:pPr>
          </a:p>
          <a:p>
            <a:pPr algn="l">
              <a:lnSpc>
                <a:spcPts val="1260"/>
              </a:lnSpc>
            </a:pPr>
          </a:p>
          <a:p>
            <a:pPr algn="l" marL="777240" indent="-388620" lvl="1">
              <a:lnSpc>
                <a:spcPts val="5040"/>
              </a:lnSpc>
              <a:buFont typeface="Arial"/>
              <a:buChar char="•"/>
            </a:pPr>
            <a:r>
              <a:rPr lang="en-US" sz="3600">
                <a:solidFill>
                  <a:srgbClr val="208CDE"/>
                </a:solidFill>
                <a:latin typeface="Agrandir"/>
                <a:ea typeface="Agrandir"/>
                <a:cs typeface="Agrandir"/>
                <a:sym typeface="Agrandir"/>
              </a:rPr>
              <a:t>Found only in your heart.</a:t>
            </a:r>
          </a:p>
          <a:p>
            <a:pPr algn="l">
              <a:lnSpc>
                <a:spcPts val="2100"/>
              </a:lnSpc>
            </a:pPr>
          </a:p>
          <a:p>
            <a:pPr algn="l" marL="777240" indent="-388620" lvl="1">
              <a:lnSpc>
                <a:spcPts val="5040"/>
              </a:lnSpc>
              <a:buFont typeface="Arial"/>
              <a:buChar char="•"/>
            </a:pPr>
            <a:r>
              <a:rPr lang="en-US" sz="3600">
                <a:solidFill>
                  <a:srgbClr val="208CDE"/>
                </a:solidFill>
                <a:latin typeface="Agrandir"/>
                <a:ea typeface="Agrandir"/>
                <a:cs typeface="Agrandir"/>
                <a:sym typeface="Agrandir"/>
              </a:rPr>
              <a:t>It works all day and night to pump blood through your body.</a:t>
            </a:r>
          </a:p>
          <a:p>
            <a:pPr algn="l">
              <a:lnSpc>
                <a:spcPts val="2100"/>
              </a:lnSpc>
            </a:pPr>
          </a:p>
          <a:p>
            <a:pPr algn="l" marL="777240" indent="-388620" lvl="1">
              <a:lnSpc>
                <a:spcPts val="5040"/>
              </a:lnSpc>
              <a:buFont typeface="Arial"/>
              <a:buChar char="•"/>
            </a:pPr>
            <a:r>
              <a:rPr lang="en-US" sz="3600">
                <a:solidFill>
                  <a:srgbClr val="208CDE"/>
                </a:solidFill>
                <a:latin typeface="Agrandir"/>
                <a:ea typeface="Agrandir"/>
                <a:cs typeface="Agrandir"/>
                <a:sym typeface="Agrandir"/>
              </a:rPr>
              <a:t>You can’t control it — it works automatically!</a:t>
            </a:r>
          </a:p>
          <a:p>
            <a:pPr algn="l">
              <a:lnSpc>
                <a:spcPts val="5040"/>
              </a:lnSpc>
            </a:pPr>
          </a:p>
          <a:p>
            <a:pPr algn="l">
              <a:lnSpc>
                <a:spcPts val="5040"/>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5EFF8"/>
        </a:solidFill>
      </p:bgPr>
    </p:bg>
    <p:spTree>
      <p:nvGrpSpPr>
        <p:cNvPr id="1" name=""/>
        <p:cNvGrpSpPr/>
        <p:nvPr/>
      </p:nvGrpSpPr>
      <p:grpSpPr>
        <a:xfrm>
          <a:off x="0" y="0"/>
          <a:ext cx="0" cy="0"/>
          <a:chOff x="0" y="0"/>
          <a:chExt cx="0" cy="0"/>
        </a:xfrm>
      </p:grpSpPr>
      <p:sp>
        <p:nvSpPr>
          <p:cNvPr name="Freeform 2" id="2"/>
          <p:cNvSpPr/>
          <p:nvPr/>
        </p:nvSpPr>
        <p:spPr>
          <a:xfrm flipH="false" flipV="false" rot="0">
            <a:off x="8632194" y="-649316"/>
            <a:ext cx="9336661" cy="7200900"/>
          </a:xfrm>
          <a:custGeom>
            <a:avLst/>
            <a:gdLst/>
            <a:ahLst/>
            <a:cxnLst/>
            <a:rect r="r" b="b" t="t" l="l"/>
            <a:pathLst>
              <a:path h="7200900" w="9336661">
                <a:moveTo>
                  <a:pt x="0" y="0"/>
                </a:moveTo>
                <a:lnTo>
                  <a:pt x="9336662" y="0"/>
                </a:lnTo>
                <a:lnTo>
                  <a:pt x="9336662"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24926">
            <a:off x="13583061" y="3154319"/>
            <a:ext cx="6505137" cy="8855546"/>
          </a:xfrm>
          <a:custGeom>
            <a:avLst/>
            <a:gdLst/>
            <a:ahLst/>
            <a:cxnLst/>
            <a:rect r="r" b="b" t="t" l="l"/>
            <a:pathLst>
              <a:path h="8855546" w="6505137">
                <a:moveTo>
                  <a:pt x="0" y="0"/>
                </a:moveTo>
                <a:lnTo>
                  <a:pt x="6505137" y="0"/>
                </a:lnTo>
                <a:lnTo>
                  <a:pt x="6505137" y="8855546"/>
                </a:lnTo>
                <a:lnTo>
                  <a:pt x="0" y="88555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54062" y="426482"/>
            <a:ext cx="16230600" cy="9434036"/>
          </a:xfrm>
          <a:custGeom>
            <a:avLst/>
            <a:gdLst/>
            <a:ahLst/>
            <a:cxnLst/>
            <a:rect r="r" b="b" t="t" l="l"/>
            <a:pathLst>
              <a:path h="9434036" w="16230600">
                <a:moveTo>
                  <a:pt x="0" y="0"/>
                </a:moveTo>
                <a:lnTo>
                  <a:pt x="16230600" y="0"/>
                </a:lnTo>
                <a:lnTo>
                  <a:pt x="16230600" y="9434036"/>
                </a:lnTo>
                <a:lnTo>
                  <a:pt x="0" y="94340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0930543" y="2744922"/>
            <a:ext cx="4768037" cy="2157537"/>
          </a:xfrm>
          <a:custGeom>
            <a:avLst/>
            <a:gdLst/>
            <a:ahLst/>
            <a:cxnLst/>
            <a:rect r="r" b="b" t="t" l="l"/>
            <a:pathLst>
              <a:path h="2157537" w="4768037">
                <a:moveTo>
                  <a:pt x="0" y="0"/>
                </a:moveTo>
                <a:lnTo>
                  <a:pt x="4768037" y="0"/>
                </a:lnTo>
                <a:lnTo>
                  <a:pt x="4768037" y="2157537"/>
                </a:lnTo>
                <a:lnTo>
                  <a:pt x="0" y="2157537"/>
                </a:lnTo>
                <a:lnTo>
                  <a:pt x="0" y="0"/>
                </a:lnTo>
                <a:close/>
              </a:path>
            </a:pathLst>
          </a:custGeom>
          <a:blipFill>
            <a:blip r:embed="rId8"/>
            <a:stretch>
              <a:fillRect l="0" t="0" r="0" b="0"/>
            </a:stretch>
          </a:blipFill>
        </p:spPr>
      </p:sp>
      <p:sp>
        <p:nvSpPr>
          <p:cNvPr name="TextBox 6" id="6"/>
          <p:cNvSpPr txBox="true"/>
          <p:nvPr/>
        </p:nvSpPr>
        <p:spPr>
          <a:xfrm rot="0">
            <a:off x="1217214" y="2215391"/>
            <a:ext cx="13288048" cy="1319087"/>
          </a:xfrm>
          <a:prstGeom prst="rect">
            <a:avLst/>
          </a:prstGeom>
        </p:spPr>
        <p:txBody>
          <a:bodyPr anchor="t" rtlCol="false" tIns="0" lIns="0" bIns="0" rIns="0">
            <a:spAutoFit/>
          </a:bodyPr>
          <a:lstStyle/>
          <a:p>
            <a:pPr algn="ctr">
              <a:lnSpc>
                <a:spcPts val="10769"/>
              </a:lnSpc>
            </a:pPr>
            <a:r>
              <a:rPr lang="en-US" b="true" sz="7692">
                <a:solidFill>
                  <a:srgbClr val="76C439"/>
                </a:solidFill>
                <a:latin typeface="Atma Semi-Bold"/>
                <a:ea typeface="Atma Semi-Bold"/>
                <a:cs typeface="Atma Semi-Bold"/>
                <a:sym typeface="Atma Semi-Bold"/>
              </a:rPr>
              <a:t>WHERE ARE MUSCLES FOUND?</a:t>
            </a:r>
          </a:p>
        </p:txBody>
      </p:sp>
      <p:sp>
        <p:nvSpPr>
          <p:cNvPr name="TextBox 7" id="7"/>
          <p:cNvSpPr txBox="true"/>
          <p:nvPr/>
        </p:nvSpPr>
        <p:spPr>
          <a:xfrm rot="0">
            <a:off x="920005" y="3830234"/>
            <a:ext cx="13882466" cy="5619750"/>
          </a:xfrm>
          <a:prstGeom prst="rect">
            <a:avLst/>
          </a:prstGeom>
        </p:spPr>
        <p:txBody>
          <a:bodyPr anchor="t" rtlCol="false" tIns="0" lIns="0" bIns="0" rIns="0">
            <a:spAutoFit/>
          </a:bodyPr>
          <a:lstStyle/>
          <a:p>
            <a:pPr algn="ctr">
              <a:lnSpc>
                <a:spcPts val="5459"/>
              </a:lnSpc>
            </a:pPr>
            <a:r>
              <a:rPr lang="en-US" sz="3899" b="true">
                <a:solidFill>
                  <a:srgbClr val="14864F"/>
                </a:solidFill>
                <a:latin typeface="Agrandir Bold"/>
                <a:ea typeface="Agrandir Bold"/>
                <a:cs typeface="Agrandir Bold"/>
                <a:sym typeface="Agrandir Bold"/>
              </a:rPr>
              <a:t>3. Smooth Muscles</a:t>
            </a:r>
          </a:p>
          <a:p>
            <a:pPr algn="ctr">
              <a:lnSpc>
                <a:spcPts val="2659"/>
              </a:lnSpc>
            </a:pPr>
          </a:p>
          <a:p>
            <a:pPr algn="l">
              <a:lnSpc>
                <a:spcPts val="1260"/>
              </a:lnSpc>
            </a:pPr>
          </a:p>
          <a:p>
            <a:pPr algn="l" marL="777240" indent="-388620" lvl="1">
              <a:lnSpc>
                <a:spcPts val="5040"/>
              </a:lnSpc>
              <a:buFont typeface="Arial"/>
              <a:buChar char="•"/>
            </a:pPr>
            <a:r>
              <a:rPr lang="en-US" sz="3600">
                <a:solidFill>
                  <a:srgbClr val="208CDE"/>
                </a:solidFill>
                <a:latin typeface="Agrandir"/>
                <a:ea typeface="Agrandir"/>
                <a:cs typeface="Agrandir"/>
                <a:sym typeface="Agrandir"/>
              </a:rPr>
              <a:t>Found inside your stomach, lungs, intestines, and blood vessels.</a:t>
            </a:r>
          </a:p>
          <a:p>
            <a:pPr algn="l">
              <a:lnSpc>
                <a:spcPts val="2100"/>
              </a:lnSpc>
            </a:pPr>
          </a:p>
          <a:p>
            <a:pPr algn="l" marL="777240" indent="-388620" lvl="1">
              <a:lnSpc>
                <a:spcPts val="5040"/>
              </a:lnSpc>
              <a:buFont typeface="Arial"/>
              <a:buChar char="•"/>
            </a:pPr>
            <a:r>
              <a:rPr lang="en-US" sz="3600">
                <a:solidFill>
                  <a:srgbClr val="208CDE"/>
                </a:solidFill>
                <a:latin typeface="Agrandir"/>
                <a:ea typeface="Agrandir"/>
                <a:cs typeface="Agrandir"/>
                <a:sym typeface="Agrandir"/>
              </a:rPr>
              <a:t>They move things through your body, like food and air.</a:t>
            </a:r>
          </a:p>
          <a:p>
            <a:pPr algn="l">
              <a:lnSpc>
                <a:spcPts val="2100"/>
              </a:lnSpc>
            </a:pPr>
          </a:p>
          <a:p>
            <a:pPr algn="l" marL="777240" indent="-388620" lvl="1">
              <a:lnSpc>
                <a:spcPts val="5040"/>
              </a:lnSpc>
              <a:buFont typeface="Arial"/>
              <a:buChar char="•"/>
            </a:pPr>
            <a:r>
              <a:rPr lang="en-US" sz="3600">
                <a:solidFill>
                  <a:srgbClr val="208CDE"/>
                </a:solidFill>
                <a:latin typeface="Agrandir"/>
                <a:ea typeface="Agrandir"/>
                <a:cs typeface="Agrandir"/>
                <a:sym typeface="Agrandir"/>
              </a:rPr>
              <a:t>Also work automatically without you thinking about them.</a:t>
            </a:r>
          </a:p>
          <a:p>
            <a:pPr algn="l">
              <a:lnSpc>
                <a:spcPts val="5040"/>
              </a:lnSpc>
            </a:pPr>
          </a:p>
          <a:p>
            <a:pPr algn="l">
              <a:lnSpc>
                <a:spcPts val="5040"/>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DAG2J0j-CN4</dc:identifier>
  <dcterms:modified xsi:type="dcterms:W3CDTF">2011-08-01T06:04:30Z</dcterms:modified>
  <cp:revision>1</cp:revision>
  <dc:title>LGMD- Muscles Lesson Grades 4-6</dc:title>
</cp:coreProperties>
</file>